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64" r:id="rId4"/>
    <p:sldId id="265" r:id="rId5"/>
    <p:sldId id="313" r:id="rId6"/>
    <p:sldId id="312" r:id="rId7"/>
    <p:sldId id="309" r:id="rId8"/>
    <p:sldId id="271" r:id="rId9"/>
    <p:sldId id="344" r:id="rId10"/>
    <p:sldId id="343" r:id="rId11"/>
    <p:sldId id="342" r:id="rId12"/>
    <p:sldId id="270" r:id="rId13"/>
    <p:sldId id="269" r:id="rId14"/>
    <p:sldId id="294" r:id="rId15"/>
    <p:sldId id="295" r:id="rId16"/>
    <p:sldId id="268" r:id="rId17"/>
    <p:sldId id="299" r:id="rId18"/>
    <p:sldId id="274" r:id="rId19"/>
    <p:sldId id="275" r:id="rId20"/>
    <p:sldId id="276" r:id="rId21"/>
    <p:sldId id="340" r:id="rId22"/>
    <p:sldId id="341" r:id="rId23"/>
    <p:sldId id="298" r:id="rId24"/>
    <p:sldId id="283" r:id="rId25"/>
    <p:sldId id="296" r:id="rId26"/>
    <p:sldId id="301" r:id="rId27"/>
    <p:sldId id="303" r:id="rId28"/>
    <p:sldId id="304" r:id="rId29"/>
    <p:sldId id="308" r:id="rId30"/>
    <p:sldId id="282" r:id="rId31"/>
    <p:sldId id="307" r:id="rId32"/>
    <p:sldId id="318" r:id="rId33"/>
    <p:sldId id="306" r:id="rId34"/>
    <p:sldId id="292" r:id="rId35"/>
    <p:sldId id="291" r:id="rId36"/>
    <p:sldId id="290" r:id="rId37"/>
    <p:sldId id="289" r:id="rId38"/>
    <p:sldId id="319" r:id="rId39"/>
    <p:sldId id="320" r:id="rId40"/>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705" autoAdjust="0"/>
  </p:normalViewPr>
  <p:slideViewPr>
    <p:cSldViewPr>
      <p:cViewPr>
        <p:scale>
          <a:sx n="130" d="100"/>
          <a:sy n="130" d="100"/>
        </p:scale>
        <p:origin x="-600" y="22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408" cy="500549"/>
          </a:xfrm>
          <a:prstGeom prst="rect">
            <a:avLst/>
          </a:prstGeom>
        </p:spPr>
        <p:txBody>
          <a:bodyPr vert="horz" lIns="89191" tIns="44595" rIns="89191" bIns="44595" rtlCol="0"/>
          <a:lstStyle>
            <a:lvl1pPr algn="l">
              <a:defRPr sz="1200"/>
            </a:lvl1pPr>
          </a:lstStyle>
          <a:p>
            <a:endParaRPr lang="ru-RU"/>
          </a:p>
        </p:txBody>
      </p:sp>
      <p:sp>
        <p:nvSpPr>
          <p:cNvPr id="3" name="Дата 2"/>
          <p:cNvSpPr>
            <a:spLocks noGrp="1"/>
          </p:cNvSpPr>
          <p:nvPr>
            <p:ph type="dt" idx="1"/>
          </p:nvPr>
        </p:nvSpPr>
        <p:spPr>
          <a:xfrm>
            <a:off x="3902215" y="0"/>
            <a:ext cx="2984408" cy="500549"/>
          </a:xfrm>
          <a:prstGeom prst="rect">
            <a:avLst/>
          </a:prstGeom>
        </p:spPr>
        <p:txBody>
          <a:bodyPr vert="horz" lIns="89191" tIns="44595" rIns="89191" bIns="44595" rtlCol="0"/>
          <a:lstStyle>
            <a:lvl1pPr algn="r">
              <a:defRPr sz="1200"/>
            </a:lvl1pPr>
          </a:lstStyle>
          <a:p>
            <a:fld id="{3E39E027-B4A8-45E0-93FA-E096EA0F177B}" type="datetimeFigureOut">
              <a:rPr lang="ru-RU" smtClean="0"/>
              <a:pPr/>
              <a:t>16.12.2021</a:t>
            </a:fld>
            <a:endParaRPr lang="ru-RU"/>
          </a:p>
        </p:txBody>
      </p:sp>
      <p:sp>
        <p:nvSpPr>
          <p:cNvPr id="4" name="Образ слайда 3"/>
          <p:cNvSpPr>
            <a:spLocks noGrp="1" noRot="1" noChangeAspect="1"/>
          </p:cNvSpPr>
          <p:nvPr>
            <p:ph type="sldImg" idx="2"/>
          </p:nvPr>
        </p:nvSpPr>
        <p:spPr>
          <a:xfrm>
            <a:off x="2035175" y="750888"/>
            <a:ext cx="2819400" cy="3759200"/>
          </a:xfrm>
          <a:prstGeom prst="rect">
            <a:avLst/>
          </a:prstGeom>
          <a:noFill/>
          <a:ln w="12700">
            <a:solidFill>
              <a:prstClr val="black"/>
            </a:solidFill>
          </a:ln>
        </p:spPr>
        <p:txBody>
          <a:bodyPr vert="horz" lIns="89191" tIns="44595" rIns="89191" bIns="44595" rtlCol="0" anchor="ctr"/>
          <a:lstStyle/>
          <a:p>
            <a:endParaRPr lang="ru-RU"/>
          </a:p>
        </p:txBody>
      </p:sp>
      <p:sp>
        <p:nvSpPr>
          <p:cNvPr id="5" name="Заметки 4"/>
          <p:cNvSpPr>
            <a:spLocks noGrp="1"/>
          </p:cNvSpPr>
          <p:nvPr>
            <p:ph type="body" sz="quarter" idx="3"/>
          </p:nvPr>
        </p:nvSpPr>
        <p:spPr>
          <a:xfrm>
            <a:off x="688355" y="4759876"/>
            <a:ext cx="5511453" cy="4509602"/>
          </a:xfrm>
          <a:prstGeom prst="rect">
            <a:avLst/>
          </a:prstGeom>
        </p:spPr>
        <p:txBody>
          <a:bodyPr vert="horz" lIns="89191" tIns="44595" rIns="89191" bIns="4459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518198"/>
            <a:ext cx="2984408" cy="500549"/>
          </a:xfrm>
          <a:prstGeom prst="rect">
            <a:avLst/>
          </a:prstGeom>
        </p:spPr>
        <p:txBody>
          <a:bodyPr vert="horz" lIns="89191" tIns="44595" rIns="89191" bIns="44595" rtlCol="0" anchor="b"/>
          <a:lstStyle>
            <a:lvl1pPr algn="l">
              <a:defRPr sz="1200"/>
            </a:lvl1pPr>
          </a:lstStyle>
          <a:p>
            <a:endParaRPr lang="ru-RU"/>
          </a:p>
        </p:txBody>
      </p:sp>
      <p:sp>
        <p:nvSpPr>
          <p:cNvPr id="7" name="Номер слайда 6"/>
          <p:cNvSpPr>
            <a:spLocks noGrp="1"/>
          </p:cNvSpPr>
          <p:nvPr>
            <p:ph type="sldNum" sz="quarter" idx="5"/>
          </p:nvPr>
        </p:nvSpPr>
        <p:spPr>
          <a:xfrm>
            <a:off x="3902215" y="9518198"/>
            <a:ext cx="2984408" cy="500549"/>
          </a:xfrm>
          <a:prstGeom prst="rect">
            <a:avLst/>
          </a:prstGeom>
        </p:spPr>
        <p:txBody>
          <a:bodyPr vert="horz" lIns="89191" tIns="44595" rIns="89191" bIns="44595" rtlCol="0" anchor="b"/>
          <a:lstStyle>
            <a:lvl1pPr algn="r">
              <a:defRPr sz="1200"/>
            </a:lvl1pPr>
          </a:lstStyle>
          <a:p>
            <a:fld id="{DE19018E-0252-41A8-92BE-0CDA048D99D3}" type="slidenum">
              <a:rPr lang="ru-RU" smtClean="0"/>
              <a:pPr/>
              <a:t>‹#›</a:t>
            </a:fld>
            <a:endParaRPr lang="ru-RU"/>
          </a:p>
        </p:txBody>
      </p:sp>
    </p:spTree>
    <p:extLst>
      <p:ext uri="{BB962C8B-B14F-4D97-AF65-F5344CB8AC3E}">
        <p14:creationId xmlns:p14="http://schemas.microsoft.com/office/powerpoint/2010/main" val="99154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2F5DCD-8690-4858-852C-F56A4805BDFA}" type="datetimeFigureOut">
              <a:rPr lang="ru-RU" smtClean="0"/>
              <a:pPr/>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88377-8FEF-44B7-91C3-A6218624AB9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2F5DCD-8690-4858-852C-F56A4805BDFA}" type="datetimeFigureOut">
              <a:rPr lang="ru-RU" smtClean="0"/>
              <a:pPr/>
              <a:t>16.12.2021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C588377-8FEF-44B7-91C3-A6218624AB9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226078"/>
          </a:xfrm>
          <a:prstGeom prst="rect">
            <a:avLst/>
          </a:prstGeom>
          <a:noFill/>
        </p:spPr>
      </p:pic>
      <p:sp>
        <p:nvSpPr>
          <p:cNvPr id="4" name="Заголовок 3"/>
          <p:cNvSpPr>
            <a:spLocks noGrp="1"/>
          </p:cNvSpPr>
          <p:nvPr>
            <p:ph type="title"/>
          </p:nvPr>
        </p:nvSpPr>
        <p:spPr>
          <a:xfrm>
            <a:off x="692696" y="395536"/>
            <a:ext cx="5884168" cy="1181480"/>
          </a:xfrm>
        </p:spPr>
        <p:txBody>
          <a:bodyPr>
            <a:noAutofit/>
          </a:bodyPr>
          <a:lstStyle/>
          <a:p>
            <a:pPr>
              <a:defRPr/>
            </a:pPr>
            <a:r>
              <a:rPr lang="ru-RU" sz="3200" b="1" dirty="0" smtClean="0">
                <a:solidFill>
                  <a:srgbClr val="603B14"/>
                </a:solidFill>
                <a:effectLst>
                  <a:outerShdw blurRad="38100" dist="38100" dir="2700000" algn="tl">
                    <a:srgbClr val="C0C0C0"/>
                  </a:outerShdw>
                </a:effectLst>
              </a:rPr>
              <a:t/>
            </a:r>
            <a:br>
              <a:rPr lang="ru-RU" sz="3200" b="1" dirty="0" smtClean="0">
                <a:solidFill>
                  <a:srgbClr val="603B14"/>
                </a:solidFill>
                <a:effectLst>
                  <a:outerShdw blurRad="38100" dist="38100" dir="2700000" algn="tl">
                    <a:srgbClr val="C0C0C0"/>
                  </a:outerShdw>
                </a:effectLst>
              </a:rPr>
            </a:br>
            <a:r>
              <a:rPr lang="ru-RU" sz="1800" b="1" dirty="0" smtClean="0">
                <a:solidFill>
                  <a:srgbClr val="603B14"/>
                </a:solidFill>
                <a:effectLst>
                  <a:outerShdw blurRad="38100" dist="38100" dir="2700000" algn="tl">
                    <a:srgbClr val="C0C0C0"/>
                  </a:outerShdw>
                </a:effectLst>
              </a:rPr>
              <a:t>МУНИЦИПАЛЬНОЕ </a:t>
            </a:r>
            <a:r>
              <a:rPr lang="ru-RU" sz="1800" b="1" dirty="0">
                <a:solidFill>
                  <a:srgbClr val="603B14"/>
                </a:solidFill>
                <a:effectLst>
                  <a:outerShdw blurRad="38100" dist="38100" dir="2700000" algn="tl">
                    <a:srgbClr val="C0C0C0"/>
                  </a:outerShdw>
                </a:effectLst>
              </a:rPr>
              <a:t>БЮДЖЕТНОЕ ДОШКОЛЬНОЕ ОБРАЗОВАТЕЛЬНОЕ УЧРЕЖДЕНИЕ </a:t>
            </a:r>
            <a:r>
              <a:rPr lang="ru-RU" sz="1800" b="1" dirty="0" smtClean="0">
                <a:solidFill>
                  <a:srgbClr val="603B14"/>
                </a:solidFill>
                <a:effectLst>
                  <a:outerShdw blurRad="38100" dist="38100" dir="2700000" algn="tl">
                    <a:srgbClr val="C0C0C0"/>
                  </a:outerShdw>
                </a:effectLst>
              </a:rPr>
              <a:t/>
            </a:r>
            <a:br>
              <a:rPr lang="ru-RU" sz="1800" b="1" dirty="0" smtClean="0">
                <a:solidFill>
                  <a:srgbClr val="603B14"/>
                </a:solidFill>
                <a:effectLst>
                  <a:outerShdw blurRad="38100" dist="38100" dir="2700000" algn="tl">
                    <a:srgbClr val="C0C0C0"/>
                  </a:outerShdw>
                </a:effectLst>
              </a:rPr>
            </a:br>
            <a:r>
              <a:rPr lang="ru-RU" sz="1800" b="1" dirty="0" smtClean="0">
                <a:solidFill>
                  <a:srgbClr val="603B14"/>
                </a:solidFill>
                <a:effectLst>
                  <a:outerShdw blurRad="38100" dist="38100" dir="2700000" algn="tl">
                    <a:srgbClr val="C0C0C0"/>
                  </a:outerShdw>
                </a:effectLst>
              </a:rPr>
              <a:t>городского округа «город Дербент»</a:t>
            </a:r>
            <a:br>
              <a:rPr lang="ru-RU" sz="1800" b="1" dirty="0" smtClean="0">
                <a:solidFill>
                  <a:srgbClr val="603B14"/>
                </a:solidFill>
                <a:effectLst>
                  <a:outerShdw blurRad="38100" dist="38100" dir="2700000" algn="tl">
                    <a:srgbClr val="C0C0C0"/>
                  </a:outerShdw>
                </a:effectLst>
              </a:rPr>
            </a:br>
            <a:r>
              <a:rPr lang="ru-RU" sz="1800" b="1" dirty="0" smtClean="0">
                <a:solidFill>
                  <a:srgbClr val="603B14"/>
                </a:solidFill>
                <a:effectLst>
                  <a:outerShdw blurRad="38100" dist="38100" dir="2700000" algn="tl">
                    <a:srgbClr val="C0C0C0"/>
                  </a:outerShdw>
                </a:effectLst>
              </a:rPr>
              <a:t>«Детский сад №10 «Дюймовочка»»</a:t>
            </a:r>
            <a:r>
              <a:rPr lang="ru-RU" sz="3200" b="1" dirty="0" smtClean="0">
                <a:solidFill>
                  <a:srgbClr val="603B14"/>
                </a:solidFill>
                <a:effectLst>
                  <a:outerShdw blurRad="38100" dist="38100" dir="2700000" algn="tl">
                    <a:srgbClr val="C0C0C0"/>
                  </a:outerShdw>
                </a:effectLst>
              </a:rPr>
              <a:t/>
            </a:r>
            <a:br>
              <a:rPr lang="ru-RU" sz="3200" b="1" dirty="0" smtClean="0">
                <a:solidFill>
                  <a:srgbClr val="603B14"/>
                </a:solidFill>
                <a:effectLst>
                  <a:outerShdw blurRad="38100" dist="38100" dir="2700000" algn="tl">
                    <a:srgbClr val="C0C0C0"/>
                  </a:outerShdw>
                </a:effectLst>
              </a:rPr>
            </a:br>
            <a:endParaRPr lang="ru-RU" sz="3200" dirty="0">
              <a:latin typeface="Times New Roman" pitchFamily="18" charset="0"/>
              <a:cs typeface="Times New Roman" pitchFamily="18" charset="0"/>
            </a:endParaRPr>
          </a:p>
        </p:txBody>
      </p:sp>
      <p:sp>
        <p:nvSpPr>
          <p:cNvPr id="7" name="Прямоугольник 6"/>
          <p:cNvSpPr/>
          <p:nvPr/>
        </p:nvSpPr>
        <p:spPr>
          <a:xfrm>
            <a:off x="188640" y="1763688"/>
            <a:ext cx="6634286" cy="1569660"/>
          </a:xfrm>
          <a:prstGeom prst="rect">
            <a:avLst/>
          </a:prstGeom>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Портфолио</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a:p>
            <a:pPr algn="ctr" fontAlgn="auto">
              <a:spcBef>
                <a:spcPts val="0"/>
              </a:spcBef>
              <a:spcAft>
                <a:spcPts val="0"/>
              </a:spcAft>
              <a:defRPr/>
            </a:pP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к конкурсу </a:t>
            </a:r>
          </a:p>
          <a:p>
            <a:pPr algn="ctr" fontAlgn="auto">
              <a:spcBef>
                <a:spcPts val="0"/>
              </a:spcBef>
              <a:spcAft>
                <a:spcPts val="0"/>
              </a:spcAft>
              <a:defRPr/>
            </a:pP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«Воспитатель года –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2022»</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836712" y="7524328"/>
            <a:ext cx="6021288"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Багирова</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Наида Даштамировна</a:t>
            </a:r>
          </a:p>
        </p:txBody>
      </p:sp>
      <p:sp>
        <p:nvSpPr>
          <p:cNvPr id="2" name="AutoShape 2" descr="blob:https://web.whatsapp.com/930a0fe6-0e54-4502-bd31-b76ab6e3baa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2227" name="Picture 3" descr="C:\Users\Интизар\Desktop\930a0fe6-0e54-4502-bd31-b76ab6e3ba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848" y="3419872"/>
            <a:ext cx="3240360" cy="4085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764704" y="539552"/>
            <a:ext cx="5400600"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Достижения </a:t>
            </a:r>
            <a:r>
              <a:rPr lang="ru-RU" sz="1400" b="1" dirty="0">
                <a:latin typeface="Times New Roman" panose="02020603050405020304" pitchFamily="18" charset="0"/>
                <a:cs typeface="Times New Roman" panose="02020603050405020304" pitchFamily="18" charset="0"/>
              </a:rPr>
              <a:t>и результаты педагогической </a:t>
            </a:r>
            <a:r>
              <a:rPr lang="ru-RU" sz="1400" b="1" dirty="0" smtClean="0">
                <a:latin typeface="Times New Roman" panose="02020603050405020304" pitchFamily="18" charset="0"/>
                <a:cs typeface="Times New Roman" panose="02020603050405020304" pitchFamily="18" charset="0"/>
              </a:rPr>
              <a:t>деятельности</a:t>
            </a:r>
          </a:p>
          <a:p>
            <a:pPr algn="ctr"/>
            <a:r>
              <a:rPr lang="ru-RU" sz="1400" b="1" dirty="0" smtClean="0">
                <a:latin typeface="Times New Roman" panose="02020603050405020304" pitchFamily="18" charset="0"/>
                <a:cs typeface="Times New Roman" panose="02020603050405020304" pitchFamily="18" charset="0"/>
              </a:rPr>
              <a:t>Награды</a:t>
            </a:r>
            <a:endParaRPr lang="ru-RU" sz="1400" b="1" dirty="0">
              <a:latin typeface="Times New Roman" panose="02020603050405020304" pitchFamily="18" charset="0"/>
              <a:cs typeface="Times New Roman" panose="02020603050405020304" pitchFamily="18" charset="0"/>
            </a:endParaRPr>
          </a:p>
        </p:txBody>
      </p:sp>
      <p:pic>
        <p:nvPicPr>
          <p:cNvPr id="542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2" y="3995936"/>
            <a:ext cx="2880320" cy="40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7032" y="4932040"/>
            <a:ext cx="290865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Users\user\Desktop\001.jpg"/>
          <p:cNvPicPr>
            <a:picLocks noChangeAspect="1" noChangeArrowheads="1"/>
          </p:cNvPicPr>
          <p:nvPr/>
        </p:nvPicPr>
        <p:blipFill>
          <a:blip r:embed="rId5" cstate="print"/>
          <a:srcRect/>
          <a:stretch>
            <a:fillRect/>
          </a:stretch>
        </p:blipFill>
        <p:spPr bwMode="auto">
          <a:xfrm>
            <a:off x="2274710" y="1115616"/>
            <a:ext cx="4233420" cy="30963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764704" y="539552"/>
            <a:ext cx="5400600"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Достижения </a:t>
            </a:r>
            <a:r>
              <a:rPr lang="ru-RU" sz="1400" b="1" dirty="0">
                <a:latin typeface="Times New Roman" panose="02020603050405020304" pitchFamily="18" charset="0"/>
                <a:cs typeface="Times New Roman" panose="02020603050405020304" pitchFamily="18" charset="0"/>
              </a:rPr>
              <a:t>и результаты педагогической </a:t>
            </a:r>
            <a:r>
              <a:rPr lang="ru-RU" sz="1400" b="1" dirty="0" smtClean="0">
                <a:latin typeface="Times New Roman" panose="02020603050405020304" pitchFamily="18" charset="0"/>
                <a:cs typeface="Times New Roman" panose="02020603050405020304" pitchFamily="18" charset="0"/>
              </a:rPr>
              <a:t>деятельности</a:t>
            </a:r>
          </a:p>
          <a:p>
            <a:pPr algn="ctr"/>
            <a:r>
              <a:rPr lang="ru-RU" sz="1400" b="1" dirty="0" smtClean="0">
                <a:latin typeface="Times New Roman" panose="02020603050405020304" pitchFamily="18" charset="0"/>
                <a:cs typeface="Times New Roman" panose="02020603050405020304" pitchFamily="18" charset="0"/>
              </a:rPr>
              <a:t>Награды</a:t>
            </a:r>
            <a:endParaRPr lang="ru-RU" sz="1400" b="1" dirty="0">
              <a:latin typeface="Times New Roman" panose="02020603050405020304" pitchFamily="18" charset="0"/>
              <a:cs typeface="Times New Roman" panose="02020603050405020304" pitchFamily="18" charset="0"/>
            </a:endParaRPr>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2" y="5940152"/>
            <a:ext cx="3744416" cy="274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80" y="1331640"/>
            <a:ext cx="2952328" cy="384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7032" y="1979712"/>
            <a:ext cx="3024336" cy="40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1268760" y="467544"/>
            <a:ext cx="4418562" cy="369332"/>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                    Достижения </a:t>
            </a:r>
            <a:r>
              <a:rPr lang="ru-RU" b="1" dirty="0">
                <a:latin typeface="Times New Roman" panose="02020603050405020304" pitchFamily="18" charset="0"/>
                <a:cs typeface="Times New Roman" panose="02020603050405020304" pitchFamily="18" charset="0"/>
              </a:rPr>
              <a:t>воспитанников</a:t>
            </a:r>
          </a:p>
        </p:txBody>
      </p:sp>
      <p:pic>
        <p:nvPicPr>
          <p:cNvPr id="53250" name="Picture 2" descr="C:\Users\Интизар\Desktop\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04" y="1259632"/>
            <a:ext cx="2664295" cy="3816423"/>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Интизар\Desktop\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716016"/>
            <a:ext cx="2808312" cy="401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a:xfrm>
            <a:off x="342900" y="366184"/>
            <a:ext cx="6172200" cy="677424"/>
          </a:xfrm>
        </p:spPr>
        <p:txBody>
          <a:bodyPr>
            <a:normAutofit/>
          </a:bodyPr>
          <a:lstStyle/>
          <a:p>
            <a:r>
              <a:rPr lang="ru-RU" sz="3200" dirty="0" smtClean="0">
                <a:solidFill>
                  <a:schemeClr val="accent1">
                    <a:lumMod val="75000"/>
                  </a:schemeClr>
                </a:solidFill>
                <a:effectLst>
                  <a:outerShdw blurRad="38100" dist="38100" dir="2700000" algn="tl">
                    <a:srgbClr val="000000">
                      <a:alpha val="43137"/>
                    </a:srgbClr>
                  </a:outerShdw>
                </a:effectLst>
              </a:rPr>
              <a:t>С</a:t>
            </a:r>
            <a:r>
              <a:rPr lang="ru-RU" sz="2800" dirty="0" smtClean="0">
                <a:effectLst>
                  <a:outerShdw blurRad="38100" dist="38100" dir="2700000" algn="tl">
                    <a:srgbClr val="000000">
                      <a:alpha val="43137"/>
                    </a:srgbClr>
                  </a:outerShdw>
                </a:effectLst>
              </a:rPr>
              <a:t>амообразование</a:t>
            </a:r>
            <a:endParaRPr lang="ru-RU" sz="2800" dirty="0">
              <a:effectLst>
                <a:outerShdw blurRad="38100" dist="38100" dir="2700000" algn="tl">
                  <a:srgbClr val="000000">
                    <a:alpha val="43137"/>
                  </a:srgbClr>
                </a:outerShdw>
              </a:effectLst>
            </a:endParaRPr>
          </a:p>
        </p:txBody>
      </p:sp>
      <p:sp>
        <p:nvSpPr>
          <p:cNvPr id="6" name="Прямоугольник 5"/>
          <p:cNvSpPr/>
          <p:nvPr/>
        </p:nvSpPr>
        <p:spPr>
          <a:xfrm>
            <a:off x="548680" y="1619672"/>
            <a:ext cx="5976664" cy="9233297"/>
          </a:xfrm>
          <a:prstGeom prst="rect">
            <a:avLst/>
          </a:prstGeom>
        </p:spPr>
        <p:txBody>
          <a:bodyPr wrap="square">
            <a:spAutoFit/>
          </a:bodyPr>
          <a:lstStyle/>
          <a:p>
            <a:pPr algn="ctr" fontAlgn="base"/>
            <a:r>
              <a:rPr lang="ru-RU" b="1" dirty="0"/>
              <a:t>Тема: «Формирование коммуникативных качеств у детей старшего дошкольного возраста через общение с природой».</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algn="ctr" fontAlgn="base"/>
            <a:r>
              <a:rPr lang="ru-RU" b="1" dirty="0"/>
              <a:t> Подготовила воспитатель </a:t>
            </a:r>
            <a:r>
              <a:rPr lang="ru-RU" b="1" dirty="0" err="1"/>
              <a:t>Багирова</a:t>
            </a:r>
            <a:r>
              <a:rPr lang="ru-RU" b="1" dirty="0"/>
              <a:t> Н. Д.</a:t>
            </a:r>
            <a:endParaRPr lang="ru-RU" dirty="0"/>
          </a:p>
          <a:p>
            <a:pPr fontAlgn="base"/>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a:p>
            <a:pPr fontAlgn="base"/>
            <a:r>
              <a:rPr lang="ru-RU" b="1" dirty="0"/>
              <a:t> </a:t>
            </a:r>
            <a:endParaRPr lang="ru-RU" dirty="0"/>
          </a:p>
        </p:txBody>
      </p:sp>
      <p:pic>
        <p:nvPicPr>
          <p:cNvPr id="10" name="Рисунок 9" descr="https://avatars.mds.yandex.net/get-pdb/467999/206907ab-4765-44c0-bca2-ec309194d700/s12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2" y="2843808"/>
            <a:ext cx="5562500" cy="434439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277000"/>
            <a:ext cx="6858000" cy="9421000"/>
          </a:xfrm>
          <a:prstGeom prst="rect">
            <a:avLst/>
          </a:prstGeom>
          <a:noFill/>
        </p:spPr>
      </p:pic>
      <p:sp>
        <p:nvSpPr>
          <p:cNvPr id="2" name="Заголовок 1"/>
          <p:cNvSpPr>
            <a:spLocks noGrp="1"/>
          </p:cNvSpPr>
          <p:nvPr>
            <p:ph type="title"/>
          </p:nvPr>
        </p:nvSpPr>
        <p:spPr>
          <a:xfrm>
            <a:off x="342900" y="366184"/>
            <a:ext cx="6172200" cy="677424"/>
          </a:xfrm>
        </p:spPr>
        <p:txBody>
          <a:bodyPr>
            <a:normAutofit/>
          </a:bodyPr>
          <a:lstStyle/>
          <a:p>
            <a:r>
              <a:rPr lang="ru-RU" sz="2800" dirty="0" smtClean="0">
                <a:effectLst>
                  <a:outerShdw blurRad="38100" dist="38100" dir="2700000" algn="tl">
                    <a:srgbClr val="000000">
                      <a:alpha val="43137"/>
                    </a:srgbClr>
                  </a:outerShdw>
                </a:effectLst>
              </a:rPr>
              <a:t>Участие в жизни детского сада</a:t>
            </a:r>
            <a:endParaRPr lang="ru-RU" sz="2800" dirty="0">
              <a:effectLst>
                <a:outerShdw blurRad="38100" dist="38100" dir="2700000" algn="tl">
                  <a:srgbClr val="000000">
                    <a:alpha val="43137"/>
                  </a:srgbClr>
                </a:outerShdw>
              </a:effectLst>
            </a:endParaRPr>
          </a:p>
        </p:txBody>
      </p:sp>
      <p:sp>
        <p:nvSpPr>
          <p:cNvPr id="5" name="Прямоугольник 4"/>
          <p:cNvSpPr/>
          <p:nvPr/>
        </p:nvSpPr>
        <p:spPr>
          <a:xfrm>
            <a:off x="620688" y="6500137"/>
            <a:ext cx="4752528" cy="2031325"/>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308439"/>
            <a:ext cx="4364657" cy="316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blob:https://web.whatsapp.com/35c9a859-d6ac-4f75-bfe1-536a5cb6307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blob:https://web.whatsapp.com/35c9a859-d6ac-4f75-bfe1-536a5cb6307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9" descr="blob:https://web.whatsapp.com/35c9a859-d6ac-4f75-bfe1-536a5cb6307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1" descr="blob:https://web.whatsapp.com/2c7dc7f4-39c9-452d-a23c-7636f0538ec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3" descr="blob:https://web.whatsapp.com/2c7dc7f4-39c9-452d-a23c-7636f0538ec7"/>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5" descr="blob:https://web.whatsapp.com/2c7dc7f4-39c9-452d-a23c-7636f0538ec7"/>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224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791" y="4788024"/>
            <a:ext cx="391052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463"/>
            <a:ext cx="6237312" cy="37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62" y="4571999"/>
            <a:ext cx="5227594"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573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97" y="4572000"/>
            <a:ext cx="5561431" cy="40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832" y="395536"/>
            <a:ext cx="345638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p:txBody>
          <a:bodyPr>
            <a:normAutofit/>
          </a:bodyPr>
          <a:lstStyle/>
          <a:p>
            <a:r>
              <a:rPr lang="ru-RU" sz="3200" b="1" dirty="0" smtClean="0">
                <a:solidFill>
                  <a:srgbClr val="0070C0"/>
                </a:solidFill>
                <a:effectLst>
                  <a:outerShdw blurRad="38100" dist="38100" dir="2700000" algn="tl">
                    <a:srgbClr val="000000">
                      <a:alpha val="43137"/>
                    </a:srgbClr>
                  </a:outerShdw>
                </a:effectLst>
              </a:rPr>
              <a:t>Основные задачи и направления работы</a:t>
            </a:r>
            <a:endParaRPr lang="ru-RU" sz="3200" b="1" dirty="0">
              <a:solidFill>
                <a:srgbClr val="0070C0"/>
              </a:solidFill>
              <a:effectLst>
                <a:outerShdw blurRad="38100" dist="38100" dir="2700000" algn="tl">
                  <a:srgbClr val="000000">
                    <a:alpha val="43137"/>
                  </a:srgbClr>
                </a:outerShdw>
              </a:effectLst>
            </a:endParaRPr>
          </a:p>
        </p:txBody>
      </p:sp>
      <p:sp>
        <p:nvSpPr>
          <p:cNvPr id="4" name="Прямоугольник 3"/>
          <p:cNvSpPr/>
          <p:nvPr/>
        </p:nvSpPr>
        <p:spPr>
          <a:xfrm>
            <a:off x="188640" y="1691680"/>
            <a:ext cx="6264696" cy="6247864"/>
          </a:xfrm>
          <a:prstGeom prst="rect">
            <a:avLst/>
          </a:prstGeom>
        </p:spPr>
        <p:txBody>
          <a:bodyPr wrap="square">
            <a:spAutoFit/>
          </a:bodyPr>
          <a:lstStyle/>
          <a:p>
            <a:pPr>
              <a:buFont typeface="Wingdings" pitchFamily="2" charset="2"/>
              <a:buChar char="Ø"/>
            </a:pPr>
            <a:r>
              <a:rPr lang="ru-RU" sz="2000" dirty="0" smtClean="0"/>
              <a:t>Укреплять и сохранять здоровье детей. Воспитывать культурно-гигиенические навыки самообслуживания. Развивать основные движения, предупреждать утомление. Развивать восприятие, внимание, память детей.</a:t>
            </a:r>
          </a:p>
          <a:p>
            <a:pPr>
              <a:buFont typeface="Wingdings" pitchFamily="2" charset="2"/>
              <a:buChar char="Ø"/>
            </a:pPr>
            <a:r>
              <a:rPr lang="ru-RU" sz="2000" dirty="0" smtClean="0"/>
              <a:t>Расширять опыт ориентировки в окружающем, обогащать детей разнообразными сенсорными впечатлениями.</a:t>
            </a:r>
          </a:p>
          <a:p>
            <a:pPr>
              <a:buFont typeface="Wingdings" pitchFamily="2" charset="2"/>
              <a:buChar char="Ø"/>
            </a:pPr>
            <a:r>
              <a:rPr lang="ru-RU" sz="2000" dirty="0" smtClean="0"/>
              <a:t>Развивать речь детей. Расширять их словарный запас совершенствовать грамматическую структуру речи. Учить понимать речь взрослых без наглядного сопровождения. Добиваться того, чтобы к концу года речь стала полноценным средством общения детей друг с другом.</a:t>
            </a:r>
          </a:p>
          <a:p>
            <a:pPr>
              <a:buFont typeface="Wingdings" pitchFamily="2" charset="2"/>
              <a:buChar char="Ø"/>
            </a:pPr>
            <a:r>
              <a:rPr lang="ru-RU" sz="2000" dirty="0" smtClean="0"/>
              <a:t>Формировать предпосылки сюжетно- ролевой игры, развивать умение играть рядом, а затем и вместе со сверстниками.</a:t>
            </a:r>
          </a:p>
          <a:p>
            <a:pPr>
              <a:buFont typeface="Wingdings" pitchFamily="2" charset="2"/>
              <a:buChar char="Ø"/>
            </a:pPr>
            <a:r>
              <a:rPr lang="ru-RU" sz="2000" dirty="0" smtClean="0"/>
              <a:t>Вовлекать детей в познавательно-исследовательскую деятельность, прививать интерес к экспериментированию.</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a:xfrm>
            <a:off x="342900" y="179512"/>
            <a:ext cx="6172200" cy="1296144"/>
          </a:xfrm>
        </p:spPr>
        <p:txBody>
          <a:bodyPr>
            <a:normAutofit fontScale="90000"/>
          </a:bodyPr>
          <a:lstStyle/>
          <a:p>
            <a:r>
              <a:rPr lang="ru-RU" b="1" cap="none" dirty="0" smtClean="0">
                <a:solidFill>
                  <a:srgbClr val="0000CC"/>
                </a:solidFill>
                <a:effectLst/>
                <a:latin typeface="Times New Roman" pitchFamily="18" charset="0"/>
              </a:rPr>
              <a:t/>
            </a:r>
            <a:br>
              <a:rPr lang="ru-RU" b="1" cap="none" dirty="0" smtClean="0">
                <a:solidFill>
                  <a:srgbClr val="0000CC"/>
                </a:solidFill>
                <a:effectLst/>
                <a:latin typeface="Times New Roman" pitchFamily="18" charset="0"/>
              </a:rPr>
            </a:br>
            <a:r>
              <a:rPr lang="ru-RU" sz="3600" b="1" cap="none" dirty="0" smtClean="0">
                <a:solidFill>
                  <a:srgbClr val="0000CC"/>
                </a:solidFill>
                <a:effectLst/>
                <a:latin typeface="Times New Roman" pitchFamily="18" charset="0"/>
              </a:rPr>
              <a:t>Формы организации работы:</a:t>
            </a:r>
            <a:r>
              <a:rPr lang="ru-RU" b="1" cap="none" dirty="0" smtClean="0">
                <a:solidFill>
                  <a:srgbClr val="0000CC"/>
                </a:solidFill>
                <a:effectLst/>
                <a:latin typeface="Times New Roman" pitchFamily="18" charset="0"/>
              </a:rPr>
              <a:t/>
            </a:r>
            <a:br>
              <a:rPr lang="ru-RU" b="1" cap="none" dirty="0" smtClean="0">
                <a:solidFill>
                  <a:srgbClr val="0000CC"/>
                </a:solidFill>
                <a:effectLst/>
                <a:latin typeface="Times New Roman" pitchFamily="18" charset="0"/>
              </a:rPr>
            </a:br>
            <a:endParaRPr lang="ru-RU" dirty="0"/>
          </a:p>
        </p:txBody>
      </p:sp>
      <p:sp>
        <p:nvSpPr>
          <p:cNvPr id="4" name="TextBox 3"/>
          <p:cNvSpPr txBox="1"/>
          <p:nvPr/>
        </p:nvSpPr>
        <p:spPr>
          <a:xfrm>
            <a:off x="476672" y="1331640"/>
            <a:ext cx="6120680" cy="1477328"/>
          </a:xfrm>
          <a:prstGeom prst="rect">
            <a:avLst/>
          </a:prstGeom>
          <a:noFill/>
        </p:spPr>
        <p:txBody>
          <a:bodyPr wrap="square" rtlCol="0">
            <a:spAutoFit/>
          </a:bodyPr>
          <a:lstStyle/>
          <a:p>
            <a:pPr marL="285750" indent="-285750">
              <a:buFont typeface="Wingdings" panose="05000000000000000000" pitchFamily="2" charset="2"/>
              <a:buChar char="Ø"/>
            </a:pPr>
            <a:endParaRPr lang="ru-RU" sz="2400" b="1" dirty="0" smtClean="0">
              <a:solidFill>
                <a:srgbClr val="0070C0"/>
              </a:solidFill>
            </a:endParaRPr>
          </a:p>
          <a:p>
            <a:pPr marL="285750" indent="-285750">
              <a:buFont typeface="Wingdings" panose="05000000000000000000" pitchFamily="2" charset="2"/>
              <a:buChar char="Ø"/>
            </a:pPr>
            <a:r>
              <a:rPr lang="ru-RU" sz="2400" b="1" dirty="0" smtClean="0">
                <a:solidFill>
                  <a:srgbClr val="0070C0"/>
                </a:solidFill>
              </a:rPr>
              <a:t>Групповые занятия</a:t>
            </a:r>
            <a:r>
              <a:rPr lang="ru-RU" sz="2400" b="1" dirty="0">
                <a:solidFill>
                  <a:srgbClr val="0070C0"/>
                </a:solidFill>
                <a:effectLst>
                  <a:outerShdw blurRad="38100" dist="38100" dir="2700000" algn="tl">
                    <a:srgbClr val="000000">
                      <a:alpha val="43137"/>
                    </a:srgbClr>
                  </a:outerShdw>
                </a:effectLst>
              </a:rPr>
              <a:t>;</a:t>
            </a:r>
          </a:p>
          <a:p>
            <a:pPr marL="285750" indent="-285750">
              <a:buFont typeface="Wingdings" panose="05000000000000000000" pitchFamily="2" charset="2"/>
              <a:buChar char="Ø"/>
            </a:pPr>
            <a:r>
              <a:rPr lang="ru-RU" sz="2400" b="1" dirty="0">
                <a:solidFill>
                  <a:srgbClr val="0070C0"/>
                </a:solidFill>
              </a:rPr>
              <a:t>индивидуально-подгрупповые занятия</a:t>
            </a:r>
            <a:r>
              <a:rPr lang="ru-RU" b="1" dirty="0">
                <a:solidFill>
                  <a:srgbClr val="0070C0"/>
                </a:solidFill>
              </a:rPr>
              <a:t>;</a:t>
            </a:r>
          </a:p>
          <a:p>
            <a:pPr marL="285750" indent="-285750">
              <a:buFont typeface="Wingdings" panose="05000000000000000000" pitchFamily="2" charset="2"/>
              <a:buChar char="Ø"/>
            </a:pPr>
            <a:endParaRPr lang="ru-RU" dirty="0"/>
          </a:p>
        </p:txBody>
      </p:sp>
      <p:pic>
        <p:nvPicPr>
          <p:cNvPr id="63490" name="Picture 2" descr="F:\НАИДА КОНКУРС\12126823-470d-4026-9423-fd944ad71bf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3275856"/>
            <a:ext cx="6120680"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6" name="Овал 5"/>
          <p:cNvSpPr/>
          <p:nvPr/>
        </p:nvSpPr>
        <p:spPr>
          <a:xfrm>
            <a:off x="1124744" y="2915816"/>
            <a:ext cx="4627240" cy="324036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342900" algn="l"/>
              </a:tabLst>
              <a:defRPr/>
            </a:pPr>
            <a:r>
              <a:rPr lang="ru-RU" sz="2000" b="1" dirty="0">
                <a:solidFill>
                  <a:srgbClr val="FFFFFF"/>
                </a:solidFill>
                <a:latin typeface="Arial Black" pitchFamily="34" charset="0"/>
                <a:cs typeface="Times New Roman" pitchFamily="18" charset="0"/>
              </a:rPr>
              <a:t>Используемые современные образовательные технологии</a:t>
            </a:r>
          </a:p>
        </p:txBody>
      </p:sp>
      <p:sp>
        <p:nvSpPr>
          <p:cNvPr id="4" name="Блок-схема: сохраненные данные 3"/>
          <p:cNvSpPr/>
          <p:nvPr/>
        </p:nvSpPr>
        <p:spPr>
          <a:xfrm>
            <a:off x="0" y="683568"/>
            <a:ext cx="3140968" cy="2555776"/>
          </a:xfrm>
          <a:prstGeom prst="flowChartOnlineStora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FFFF"/>
                </a:solidFill>
                <a:latin typeface="Arial Black" pitchFamily="34" charset="0"/>
                <a:cs typeface="Arial" charset="0"/>
              </a:rPr>
              <a:t>Здоровье-</a:t>
            </a:r>
          </a:p>
          <a:p>
            <a:pPr algn="ctr">
              <a:defRPr/>
            </a:pPr>
            <a:r>
              <a:rPr lang="ru-RU" sz="2400" b="1" dirty="0">
                <a:solidFill>
                  <a:srgbClr val="FFFFFF"/>
                </a:solidFill>
                <a:latin typeface="Arial Black" pitchFamily="34" charset="0"/>
                <a:cs typeface="Arial" charset="0"/>
              </a:rPr>
              <a:t>сберегающие</a:t>
            </a:r>
          </a:p>
        </p:txBody>
      </p:sp>
      <p:sp>
        <p:nvSpPr>
          <p:cNvPr id="5" name="Блок-схема: сохраненные данные 4"/>
          <p:cNvSpPr/>
          <p:nvPr/>
        </p:nvSpPr>
        <p:spPr>
          <a:xfrm>
            <a:off x="3717032" y="683568"/>
            <a:ext cx="3140968" cy="2483768"/>
          </a:xfrm>
          <a:prstGeom prst="flowChartOnlineStorag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FFFF"/>
                </a:solidFill>
                <a:latin typeface="Arial Black" pitchFamily="34" charset="0"/>
                <a:cs typeface="Arial" charset="0"/>
              </a:rPr>
              <a:t>Компьютерные</a:t>
            </a:r>
          </a:p>
        </p:txBody>
      </p:sp>
      <p:sp>
        <p:nvSpPr>
          <p:cNvPr id="7" name="Блок-схема: сохраненные данные 6"/>
          <p:cNvSpPr/>
          <p:nvPr/>
        </p:nvSpPr>
        <p:spPr>
          <a:xfrm>
            <a:off x="0" y="5796136"/>
            <a:ext cx="3429000" cy="2532856"/>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smtClean="0">
                <a:solidFill>
                  <a:srgbClr val="FFFFFF"/>
                </a:solidFill>
                <a:latin typeface="Arial Black" pitchFamily="34" charset="0"/>
                <a:cs typeface="Arial" charset="0"/>
              </a:rPr>
              <a:t>Проектные</a:t>
            </a:r>
            <a:endParaRPr lang="ru-RU" sz="2400" b="1" dirty="0">
              <a:solidFill>
                <a:srgbClr val="FFFFFF"/>
              </a:solidFill>
              <a:latin typeface="Arial Black" pitchFamily="34" charset="0"/>
              <a:cs typeface="Arial" charset="0"/>
            </a:endParaRPr>
          </a:p>
        </p:txBody>
      </p:sp>
      <p:sp>
        <p:nvSpPr>
          <p:cNvPr id="8" name="Блок-схема: сохраненные данные 7"/>
          <p:cNvSpPr/>
          <p:nvPr/>
        </p:nvSpPr>
        <p:spPr>
          <a:xfrm>
            <a:off x="3573016" y="5724128"/>
            <a:ext cx="3284984" cy="2592288"/>
          </a:xfrm>
          <a:prstGeom prst="flowChartOnlineStora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FFFF"/>
                </a:solidFill>
                <a:latin typeface="Arial Black" pitchFamily="34" charset="0"/>
                <a:cs typeface="Times New Roman" pitchFamily="18" charset="0"/>
              </a:rPr>
              <a:t>Технология игрового обучения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216388"/>
            <a:ext cx="6858000" cy="9360388"/>
          </a:xfrm>
          <a:prstGeom prst="rect">
            <a:avLst/>
          </a:prstGeom>
          <a:noFill/>
        </p:spPr>
      </p:pic>
      <p:sp>
        <p:nvSpPr>
          <p:cNvPr id="2" name="Заголовок 1"/>
          <p:cNvSpPr>
            <a:spLocks noGrp="1"/>
          </p:cNvSpPr>
          <p:nvPr>
            <p:ph type="title"/>
          </p:nvPr>
        </p:nvSpPr>
        <p:spPr>
          <a:xfrm>
            <a:off x="342900" y="366184"/>
            <a:ext cx="6172200" cy="677424"/>
          </a:xfrm>
        </p:spPr>
        <p:txBody>
          <a:bodyPr>
            <a:normAutofit/>
          </a:bodyPr>
          <a:lstStyle/>
          <a:p>
            <a:r>
              <a:rPr lang="ru-RU" sz="3200" b="1" dirty="0" smtClean="0">
                <a:solidFill>
                  <a:srgbClr val="0070C0"/>
                </a:solidFill>
              </a:rPr>
              <a:t>Общие сведения</a:t>
            </a:r>
            <a:endParaRPr lang="ru-RU" sz="3200" b="1" dirty="0">
              <a:solidFill>
                <a:srgbClr val="0070C0"/>
              </a:solidFill>
            </a:endParaRPr>
          </a:p>
        </p:txBody>
      </p:sp>
      <p:sp>
        <p:nvSpPr>
          <p:cNvPr id="4" name="Прямоугольник 3"/>
          <p:cNvSpPr/>
          <p:nvPr/>
        </p:nvSpPr>
        <p:spPr>
          <a:xfrm>
            <a:off x="1340768" y="971600"/>
            <a:ext cx="4320480" cy="2862322"/>
          </a:xfrm>
          <a:prstGeom prst="rect">
            <a:avLst/>
          </a:prstGeom>
        </p:spPr>
        <p:txBody>
          <a:bodyPr wrap="square">
            <a:spAutoFit/>
          </a:bodyPr>
          <a:lstStyle/>
          <a:p>
            <a:pPr algn="ctr">
              <a:tabLst>
                <a:tab pos="342900" algn="l"/>
              </a:tabLst>
            </a:pPr>
            <a:r>
              <a:rPr lang="ru-RU" b="1" dirty="0" err="1" smtClean="0">
                <a:latin typeface="Times New Roman" pitchFamily="18" charset="0"/>
                <a:cs typeface="Times New Roman" pitchFamily="18" charset="0"/>
              </a:rPr>
              <a:t>Багирова</a:t>
            </a:r>
            <a:r>
              <a:rPr lang="ru-RU" b="1" dirty="0" smtClean="0">
                <a:latin typeface="Times New Roman" pitchFamily="18" charset="0"/>
                <a:cs typeface="Times New Roman" pitchFamily="18" charset="0"/>
              </a:rPr>
              <a:t> Наида Даштамировна 07.12.1984 </a:t>
            </a:r>
            <a:r>
              <a:rPr lang="ru-RU" b="1" dirty="0" err="1" smtClean="0">
                <a:latin typeface="Times New Roman" pitchFamily="18" charset="0"/>
                <a:cs typeface="Times New Roman" pitchFamily="18" charset="0"/>
              </a:rPr>
              <a:t>г.р</a:t>
            </a:r>
            <a:endParaRPr lang="ru-RU" b="1" u="sng" dirty="0" smtClean="0">
              <a:latin typeface="Times New Roman" pitchFamily="18" charset="0"/>
            </a:endParaRPr>
          </a:p>
          <a:p>
            <a:pPr algn="ctr">
              <a:tabLst>
                <a:tab pos="342900" algn="l"/>
              </a:tabLst>
            </a:pPr>
            <a:r>
              <a:rPr lang="ru-RU" dirty="0" smtClean="0">
                <a:latin typeface="Times New Roman" pitchFamily="18" charset="0"/>
                <a:cs typeface="Times New Roman" pitchFamily="18" charset="0"/>
              </a:rPr>
              <a:t>Работаю в МБДОУ «Детский сад №10 «Дюймовочка»» городского округа «город Дербент» в должности воспитателя.</a:t>
            </a:r>
          </a:p>
          <a:p>
            <a:pPr algn="ctr">
              <a:tabLst>
                <a:tab pos="342900" algn="l"/>
              </a:tabLst>
            </a:pPr>
            <a:r>
              <a:rPr lang="ru-RU" dirty="0" smtClean="0">
                <a:latin typeface="Times New Roman" pitchFamily="18" charset="0"/>
                <a:cs typeface="Times New Roman" pitchFamily="18" charset="0"/>
              </a:rPr>
              <a:t>Стаж педагогической работы - 13 лет</a:t>
            </a:r>
            <a:endParaRPr lang="ru-RU" dirty="0" smtClean="0">
              <a:solidFill>
                <a:schemeClr val="accent2"/>
              </a:solidFill>
              <a:latin typeface="Times New Roman" pitchFamily="18" charset="0"/>
              <a:cs typeface="Times New Roman" pitchFamily="18" charset="0"/>
            </a:endParaRPr>
          </a:p>
          <a:p>
            <a:pPr algn="ctr">
              <a:tabLst>
                <a:tab pos="342900" algn="l"/>
              </a:tabLst>
            </a:pPr>
            <a:r>
              <a:rPr lang="ru-RU" b="1" dirty="0" smtClean="0">
                <a:latin typeface="Times New Roman" pitchFamily="18" charset="0"/>
                <a:cs typeface="Times New Roman" pitchFamily="18" charset="0"/>
              </a:rPr>
              <a:t> Образование: </a:t>
            </a:r>
          </a:p>
          <a:p>
            <a:pPr algn="ctr">
              <a:tabLst>
                <a:tab pos="342900" algn="l"/>
              </a:tabLst>
            </a:pPr>
            <a:r>
              <a:rPr lang="ru-RU" dirty="0" smtClean="0">
                <a:latin typeface="Times New Roman" pitchFamily="18" charset="0"/>
              </a:rPr>
              <a:t>Дербентский педагогический колледж </a:t>
            </a:r>
            <a:endParaRPr lang="ru-RU" dirty="0" smtClean="0">
              <a:latin typeface="Times New Roman" pitchFamily="18" charset="0"/>
              <a:cs typeface="Times New Roman" pitchFamily="18" charset="0"/>
            </a:endParaRPr>
          </a:p>
          <a:p>
            <a:pPr algn="ctr" eaLnBrk="0" hangingPunct="0">
              <a:tabLst>
                <a:tab pos="342900" algn="l"/>
              </a:tabLst>
            </a:pPr>
            <a:r>
              <a:rPr lang="ru-RU" dirty="0" smtClean="0">
                <a:latin typeface="Times New Roman" pitchFamily="18" charset="0"/>
                <a:cs typeface="Times New Roman" pitchFamily="18" charset="0"/>
              </a:rPr>
              <a:t>Учитель начальных классов</a:t>
            </a:r>
          </a:p>
          <a:p>
            <a:pPr algn="ctr" eaLnBrk="0" hangingPunct="0">
              <a:tabLst>
                <a:tab pos="342900" algn="l"/>
              </a:tabLst>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2004г</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9394" name="Picture 2" descr="C:\Users\Интизар\Desktop\5f7ab906-86c7-4d3c-97a6-1c42640e2b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6952" y="6012160"/>
            <a:ext cx="3456384" cy="2577187"/>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descr="C:\Users\Интизар\Desktop\b31989d7-7608-48f1-b711-8d80898ce1d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760" y="3707904"/>
            <a:ext cx="2304256"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p:txBody>
          <a:bodyPr>
            <a:normAutofit/>
          </a:bodyPr>
          <a:lstStyle/>
          <a:p>
            <a:r>
              <a:rPr lang="ru-RU" sz="3200" b="1" cap="none" dirty="0" smtClean="0">
                <a:solidFill>
                  <a:srgbClr val="0000CC"/>
                </a:solidFill>
                <a:effectLst/>
                <a:latin typeface="Times New Roman" pitchFamily="18" charset="0"/>
              </a:rPr>
              <a:t>Используемые современные образовательные технологии</a:t>
            </a:r>
            <a:endParaRPr lang="ru-RU" sz="3200" dirty="0"/>
          </a:p>
        </p:txBody>
      </p:sp>
      <p:sp>
        <p:nvSpPr>
          <p:cNvPr id="10" name="Прямоугольник 9"/>
          <p:cNvSpPr/>
          <p:nvPr/>
        </p:nvSpPr>
        <p:spPr>
          <a:xfrm>
            <a:off x="476672" y="1835696"/>
            <a:ext cx="6048672" cy="5016758"/>
          </a:xfrm>
          <a:prstGeom prst="rect">
            <a:avLst/>
          </a:prstGeom>
        </p:spPr>
        <p:txBody>
          <a:bodyPr wrap="square">
            <a:spAutoFit/>
          </a:bodyPr>
          <a:lstStyle/>
          <a:p>
            <a:pPr>
              <a:buFont typeface="Wingdings" pitchFamily="2" charset="2"/>
              <a:buChar char="Ø"/>
            </a:pPr>
            <a:r>
              <a:rPr lang="ru-RU" sz="4000" b="1" dirty="0" smtClean="0"/>
              <a:t> Информационно-компьютерные </a:t>
            </a:r>
            <a:r>
              <a:rPr lang="ru-RU" sz="4000" b="1" dirty="0"/>
              <a:t>технологии (ИКТ);</a:t>
            </a:r>
          </a:p>
          <a:p>
            <a:pPr>
              <a:buFont typeface="Wingdings" pitchFamily="2" charset="2"/>
              <a:buChar char="Ø"/>
            </a:pPr>
            <a:r>
              <a:rPr lang="ru-RU" sz="4000" b="1" dirty="0" smtClean="0"/>
              <a:t> </a:t>
            </a:r>
            <a:r>
              <a:rPr lang="ru-RU" sz="4000" b="1" dirty="0" err="1" smtClean="0"/>
              <a:t>Здоровьесберегающие</a:t>
            </a:r>
            <a:r>
              <a:rPr lang="ru-RU" sz="4000" b="1" dirty="0" smtClean="0"/>
              <a:t> </a:t>
            </a:r>
            <a:r>
              <a:rPr lang="ru-RU" sz="4000" b="1" dirty="0"/>
              <a:t>технологии</a:t>
            </a:r>
            <a:r>
              <a:rPr lang="ru-RU" sz="4000" b="1" dirty="0" smtClean="0"/>
              <a:t>;</a:t>
            </a:r>
            <a:endParaRPr lang="ru-RU" sz="4000" b="1" dirty="0"/>
          </a:p>
          <a:p>
            <a:pPr>
              <a:buFont typeface="Wingdings" pitchFamily="2" charset="2"/>
              <a:buChar char="Ø"/>
            </a:pPr>
            <a:r>
              <a:rPr lang="ru-RU" sz="4000" b="1" dirty="0" smtClean="0"/>
              <a:t> Технология </a:t>
            </a:r>
            <a:r>
              <a:rPr lang="ru-RU" sz="4000" b="1" dirty="0"/>
              <a:t>игрового обучения;</a:t>
            </a:r>
          </a:p>
          <a:p>
            <a:pPr>
              <a:buFont typeface="Wingdings" pitchFamily="2" charset="2"/>
              <a:buChar char="Ø"/>
            </a:pPr>
            <a:r>
              <a:rPr lang="ru-RU" sz="4000" b="1" dirty="0" smtClean="0"/>
              <a:t> Проектный </a:t>
            </a:r>
            <a:r>
              <a:rPr lang="ru-RU" sz="4000" b="1" dirty="0"/>
              <a:t>метод.</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323512"/>
          </a:xfrm>
          <a:prstGeom prst="rect">
            <a:avLst/>
          </a:prstGeom>
          <a:noFill/>
        </p:spPr>
      </p:pic>
      <p:sp>
        <p:nvSpPr>
          <p:cNvPr id="4" name="Прямоугольник 3"/>
          <p:cNvSpPr/>
          <p:nvPr/>
        </p:nvSpPr>
        <p:spPr>
          <a:xfrm>
            <a:off x="1340768" y="971600"/>
            <a:ext cx="5184576" cy="7571303"/>
          </a:xfrm>
          <a:prstGeom prst="rect">
            <a:avLst/>
          </a:prstGeom>
        </p:spPr>
        <p:txBody>
          <a:bodyPr wrap="square">
            <a:spAutoFit/>
          </a:bodyPr>
          <a:lstStyle/>
          <a:p>
            <a:pPr algn="ctr"/>
            <a:r>
              <a:rPr lang="ru-RU" b="1" dirty="0" smtClean="0"/>
              <a:t>Отзыв родителя</a:t>
            </a:r>
            <a:r>
              <a:rPr lang="ru-RU" dirty="0" smtClean="0"/>
              <a:t/>
            </a:r>
            <a:br>
              <a:rPr lang="ru-RU" dirty="0" smtClean="0"/>
            </a:br>
            <a:r>
              <a:rPr lang="ru-RU" b="1" dirty="0" smtClean="0"/>
              <a:t> </a:t>
            </a:r>
            <a:r>
              <a:rPr lang="ru-RU" dirty="0" smtClean="0"/>
              <a:t/>
            </a:r>
            <a:br>
              <a:rPr lang="ru-RU" dirty="0" smtClean="0"/>
            </a:br>
            <a:r>
              <a:rPr lang="ru-RU" dirty="0" smtClean="0"/>
              <a:t>Баширова Наида Даштамировна является воспитателем моей дочки  Амины уже 3 года. Каждый день моя дочка с удовольствием ходила в садик, ни разу утром не плакала, что не хочет идти в сад. С первого дня в садике при входе в группу детей и родителей встречает заботливая и внимательная Наида Даштамировна, которая всегда вежлива и приветлива. Между родителями и воспитателем существует обратная связь.  </a:t>
            </a:r>
            <a:br>
              <a:rPr lang="ru-RU" dirty="0" smtClean="0"/>
            </a:br>
            <a:r>
              <a:rPr lang="ru-RU" dirty="0" smtClean="0"/>
              <a:t>Наида</a:t>
            </a:r>
            <a:r>
              <a:rPr lang="en-US" dirty="0" smtClean="0"/>
              <a:t> </a:t>
            </a:r>
            <a:r>
              <a:rPr lang="ru-RU" dirty="0" smtClean="0"/>
              <a:t> Даштамировна - обаятельна, добра, внимательна, никогда не слышала, чтобы она повышала голос на своих воспитанников, детки с ней всегда в хорошем настроении. Она  вкладывает  душу в свою работу, а какие утренники готовит с детками. Дети каждый день приносят рисунок или подделку. Со слов дочки воспитатель каждый день читает сказки. Часто учат стихи в садике.  Детки из группы часто участвуют в конкурсах и побеждают, потом видим дипломы на стене и радуемся победам. Наш воспитатель очень ответственный и надежный. Большая удача, что нам достался такой воспитатель.</a:t>
            </a:r>
            <a:br>
              <a:rPr lang="ru-RU" dirty="0" smtClean="0"/>
            </a:br>
            <a:r>
              <a:rPr lang="ru-RU" dirty="0" smtClean="0"/>
              <a:t>                                                          </a:t>
            </a:r>
            <a:br>
              <a:rPr lang="ru-RU" dirty="0" smtClean="0"/>
            </a:br>
            <a:r>
              <a:rPr lang="ru-RU" dirty="0" smtClean="0"/>
              <a:t>  </a:t>
            </a:r>
            <a:r>
              <a:rPr lang="en-US" dirty="0" smtClean="0"/>
              <a:t>                                </a:t>
            </a:r>
            <a:r>
              <a:rPr lang="ru-RU" dirty="0" smtClean="0"/>
              <a:t>С уважением </a:t>
            </a:r>
            <a:r>
              <a:rPr lang="ru-RU" dirty="0" err="1" smtClean="0"/>
              <a:t>Нурмагомедова</a:t>
            </a:r>
            <a:r>
              <a:rPr lang="ru-RU" dirty="0" smtClean="0"/>
              <a:t> А.</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323512"/>
          </a:xfrm>
          <a:prstGeom prst="rect">
            <a:avLst/>
          </a:prstGeom>
          <a:noFill/>
        </p:spPr>
      </p:pic>
      <p:sp>
        <p:nvSpPr>
          <p:cNvPr id="6" name="Заголовок 1"/>
          <p:cNvSpPr txBox="1">
            <a:spLocks/>
          </p:cNvSpPr>
          <p:nvPr/>
        </p:nvSpPr>
        <p:spPr>
          <a:xfrm>
            <a:off x="1268760" y="755576"/>
            <a:ext cx="5400600" cy="74888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mj-lt"/>
                <a:ea typeface="+mj-ea"/>
                <a:cs typeface="+mj-cs"/>
              </a:rPr>
              <a:t>Отзыв родителя</a:t>
            </a:r>
            <a:endParaRPr kumimoji="0" lang="en-US" sz="1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mj-lt"/>
                <a:ea typeface="+mj-ea"/>
                <a:cs typeface="+mj-cs"/>
              </a:rPr>
              <a:t>о преподавательской деятельности воспитателя</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Башировой </a:t>
            </a:r>
            <a:r>
              <a:rPr kumimoji="0" lang="ru-RU" sz="1600" b="1" i="0" u="none" strike="noStrike" kern="1200" cap="none" spc="0" normalizeH="0" baseline="0" noProof="0" dirty="0" err="1" smtClean="0">
                <a:ln>
                  <a:noFill/>
                </a:ln>
                <a:solidFill>
                  <a:schemeClr val="tx1"/>
                </a:solidFill>
                <a:effectLst/>
                <a:uLnTx/>
                <a:uFillTx/>
                <a:latin typeface="+mj-lt"/>
                <a:ea typeface="+mj-ea"/>
                <a:cs typeface="+mj-cs"/>
              </a:rPr>
              <a:t>Наиды</a:t>
            </a:r>
            <a:r>
              <a:rPr kumimoji="0" lang="ru-RU" sz="1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1" i="0" u="none" strike="noStrike" kern="1200" cap="none" spc="0" normalizeH="0" baseline="0" noProof="0" dirty="0" err="1" smtClean="0">
                <a:ln>
                  <a:noFill/>
                </a:ln>
                <a:solidFill>
                  <a:schemeClr val="tx1"/>
                </a:solidFill>
                <a:effectLst/>
                <a:uLnTx/>
                <a:uFillTx/>
                <a:latin typeface="+mj-lt"/>
                <a:ea typeface="+mj-ea"/>
                <a:cs typeface="+mj-cs"/>
              </a:rPr>
              <a:t>Даштамировны</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МБДОУ № 10 г. "Дюймовочка"</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Воспитатель -  совершенно особая категория людей.</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mj-lt"/>
                <a:ea typeface="+mj-ea"/>
                <a:cs typeface="+mj-cs"/>
              </a:rPr>
              <a:t>У них в руках самое начало детской жизни. Это люди, которые входят в жизнь ребёнка,  подчас  заменяя родителей.</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Большое спасибо и низкий поклон нашему  воспитателю </a:t>
            </a:r>
            <a:r>
              <a:rPr kumimoji="0" lang="ru-RU" sz="1600" b="0" i="0" u="none" strike="noStrike" kern="1200" cap="none" spc="0" normalizeH="0" baseline="0" noProof="0" dirty="0" err="1" smtClean="0">
                <a:ln>
                  <a:noFill/>
                </a:ln>
                <a:solidFill>
                  <a:schemeClr val="tx1"/>
                </a:solidFill>
                <a:effectLst/>
                <a:uLnTx/>
                <a:uFillTx/>
                <a:latin typeface="+mj-lt"/>
                <a:ea typeface="+mj-ea"/>
                <a:cs typeface="+mj-cs"/>
              </a:rPr>
              <a:t>Наиде</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0" i="0" u="none" strike="noStrike" kern="1200" cap="none" spc="0" normalizeH="0" baseline="0" noProof="0" dirty="0" err="1" smtClean="0">
                <a:ln>
                  <a:noFill/>
                </a:ln>
                <a:solidFill>
                  <a:schemeClr val="tx1"/>
                </a:solidFill>
                <a:effectLst/>
                <a:uLnTx/>
                <a:uFillTx/>
                <a:latin typeface="+mj-lt"/>
                <a:ea typeface="+mj-ea"/>
                <a:cs typeface="+mj-cs"/>
              </a:rPr>
              <a:t>Даштамировне</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за то, что она вложила  добро  и радость в души наших детей, уменье молвить и чутко слушать.</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«Все начинается с детства» - эти слова, как нельзя кстати, подчеркивают значение дошкольного детства в жизни человека. Наш воспитатель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Наида Даштамировна целеустремленный, талантливый педагог, умеющий развивать и поддерживать у детей познавательную активность, инициативу, творчество, интерес к   окружающему миру, умеющий  работать в инновационном режиме.  Наш милый  воспитатель  так же прививает нашим детям уважение к своей малой и большой родине, истории.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А также, что бы были наши дети честными, трудолюбивыми,  чуткими, уменье слышать не только себя, но и окружающих.</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С уважением   </a:t>
            </a:r>
            <a:r>
              <a:rPr kumimoji="0" lang="ru-RU" sz="1600" b="0" i="0" u="none" strike="noStrike" kern="1200" cap="none" spc="0" normalizeH="0" baseline="0" noProof="0" dirty="0" err="1" smtClean="0">
                <a:ln>
                  <a:noFill/>
                </a:ln>
                <a:solidFill>
                  <a:schemeClr val="tx1"/>
                </a:solidFill>
                <a:effectLst/>
                <a:uLnTx/>
                <a:uFillTx/>
                <a:latin typeface="+mj-lt"/>
                <a:ea typeface="+mj-ea"/>
                <a:cs typeface="+mj-cs"/>
              </a:rPr>
              <a:t>Шахпазов</a:t>
            </a:r>
            <a:r>
              <a:rPr lang="ru-RU" sz="1600" dirty="0" smtClean="0">
                <a:latin typeface="+mj-lt"/>
                <a:ea typeface="+mj-ea"/>
                <a:cs typeface="+mj-cs"/>
              </a:rPr>
              <a:t>а</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С.</a:t>
            </a:r>
            <a:endParaRPr kumimoji="0" lang="ru-RU" sz="1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3554"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559" name="Rectangle 7"/>
          <p:cNvSpPr>
            <a:spLocks noChangeArrowheads="1"/>
          </p:cNvSpPr>
          <p:nvPr/>
        </p:nvSpPr>
        <p:spPr bwMode="auto">
          <a:xfrm>
            <a:off x="0" y="4860032"/>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0" y="5038725"/>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5" name="Picture 15" descr="https://www.maam.ru/upload/blogs/detsad-234181-140904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80" y="1187624"/>
            <a:ext cx="527685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58818" y="476655"/>
            <a:ext cx="2168542" cy="369332"/>
          </a:xfrm>
          <a:prstGeom prst="rect">
            <a:avLst/>
          </a:prstGeom>
        </p:spPr>
        <p:txBody>
          <a:bodyPr wrap="none">
            <a:spAutoFit/>
          </a:bodyPr>
          <a:lstStyle/>
          <a:p>
            <a:pPr algn="ctr"/>
            <a:r>
              <a:rPr lang="ru-RU" b="1" dirty="0"/>
              <a:t>ОСЕННИЕ ПОДЕЛКИ</a:t>
            </a:r>
            <a:endParaRPr lang="ru-RU" dirty="0"/>
          </a:p>
        </p:txBody>
      </p:sp>
      <p:pic>
        <p:nvPicPr>
          <p:cNvPr id="51219" name="Picture 19" descr="https://lh3.googleusercontent.com/hM84vMIktkHPifibJcCHsnPA3qkdprr5Budwg7Fl56d38FpNssNo8oio70D6LF8eF7oZF_d8TvNMuA7ueEvlvaKdc-TrEaK1IeTk4yDn9EGFcoTHPG_-NUWug4rNAnNL_OJjW3gaAA-M8Jn1d3m2YbIRLbKgDFMcz-QkpYU7qlEL1WZh3w40JQNilLZyomQkDx61W8FNcHXBvsJeYKSUS9kFL1pSn9ROFk8Km-Qf4dPg1Bix3MGNL3ksbnEaS6lhbafYCd2kTSL15ABnwBuCcEl3BhM79c8-U4VGQUBqBI5e0V8uKpJTukBp5JaucFJhUiddivUE5vjU5Lz6A6fE7jtsdXb8y2ig4SFa76ajrASkmj1VPULvA4oY54OWOLOLs2xgYp9k-4xGQTw-Qn5mf7MQM6GJo11w7tcDqlOCGYgZkt3bMO6Sid9a-dGVPWL9kaix8pUV87ekZl60He3EqKacgqXy3exH2x57nSHSecxGjF8AKq822-lAw_QfEWmKzjwpV8G8uS1EHYPTNxXqopAtK0cs0uIQhb1nF8GFz0PG9KykRlqd2ryFv8E6ENrE0Vxe6orO0GcXuoxz9RpJuedVEq9JgyJad21mQs-9WhCPUGIZ=w1096-h762-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784" y="5076056"/>
            <a:ext cx="5040560" cy="3121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97420" y="0"/>
            <a:ext cx="6955420" cy="9144000"/>
          </a:xfrm>
          <a:prstGeom prst="rect">
            <a:avLst/>
          </a:prstGeom>
        </p:spPr>
      </p:pic>
      <p:pic>
        <p:nvPicPr>
          <p:cNvPr id="6" name="Рисунок 5" descr="https://www.maam.ru/images/users/photos/medium/aa74326d200c0d025ff181b62f7309a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3" y="1331641"/>
            <a:ext cx="2854907" cy="2436948"/>
          </a:xfrm>
          <a:prstGeom prst="rect">
            <a:avLst/>
          </a:prstGeom>
          <a:noFill/>
          <a:ln>
            <a:noFill/>
          </a:ln>
        </p:spPr>
      </p:pic>
      <p:sp>
        <p:nvSpPr>
          <p:cNvPr id="4" name="Прямоугольник 3"/>
          <p:cNvSpPr/>
          <p:nvPr/>
        </p:nvSpPr>
        <p:spPr>
          <a:xfrm>
            <a:off x="1124744" y="827584"/>
            <a:ext cx="3466273" cy="369332"/>
          </a:xfrm>
          <a:prstGeom prst="rect">
            <a:avLst/>
          </a:prstGeom>
        </p:spPr>
        <p:txBody>
          <a:bodyPr wrap="square">
            <a:spAutoFit/>
          </a:bodyPr>
          <a:lstStyle/>
          <a:p>
            <a:pPr algn="ctr"/>
            <a:r>
              <a:rPr lang="ru-RU" b="1" dirty="0"/>
              <a:t>ОСЕННИЕ </a:t>
            </a:r>
            <a:r>
              <a:rPr lang="ru-RU" b="1" dirty="0" smtClean="0"/>
              <a:t>ПОДЕЛКИ</a:t>
            </a:r>
            <a:endParaRPr lang="ru-RU" dirty="0"/>
          </a:p>
        </p:txBody>
      </p:sp>
      <p:pic>
        <p:nvPicPr>
          <p:cNvPr id="22542" name="Picture 14" descr="https://www.maam.ru/images/users/photos/medium/5cb7c585b816c056c920f6da8be486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896" y="1366987"/>
            <a:ext cx="3070157" cy="2628949"/>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https://upload2.schoolrm.ru/resize_cache/801819/c3bed4c46e3bebf9034448fed65e7b8e/iblock/2e8/2e8308c8efb004c1ba5eee1ace215269/1cdf43b89ed666f043e2b54c41a2cb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200" y="4788024"/>
            <a:ext cx="5241391" cy="3935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p:spPr>
      </p:pic>
      <p:sp>
        <p:nvSpPr>
          <p:cNvPr id="2" name="Заголовок 1"/>
          <p:cNvSpPr>
            <a:spLocks noGrp="1"/>
          </p:cNvSpPr>
          <p:nvPr>
            <p:ph type="title"/>
          </p:nvPr>
        </p:nvSpPr>
        <p:spPr>
          <a:xfrm>
            <a:off x="342900" y="179512"/>
            <a:ext cx="6182444" cy="648072"/>
          </a:xfrm>
        </p:spPr>
        <p:txBody>
          <a:bodyPr>
            <a:normAutofit fontScale="90000"/>
          </a:bodyPr>
          <a:lstStyle/>
          <a:p>
            <a:r>
              <a:rPr lang="ru-RU"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План по познавательно-исследовательской деятельности в старшей группе</a:t>
            </a: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90541282"/>
              </p:ext>
            </p:extLst>
          </p:nvPr>
        </p:nvGraphicFramePr>
        <p:xfrm>
          <a:off x="188641" y="971600"/>
          <a:ext cx="6480718" cy="7894042"/>
        </p:xfrm>
        <a:graphic>
          <a:graphicData uri="http://schemas.openxmlformats.org/drawingml/2006/table">
            <a:tbl>
              <a:tblPr/>
              <a:tblGrid>
                <a:gridCol w="1014237"/>
                <a:gridCol w="1781525"/>
                <a:gridCol w="1842478"/>
                <a:gridCol w="1842478"/>
              </a:tblGrid>
              <a:tr h="613871">
                <a:tc>
                  <a:txBody>
                    <a:bodyPr/>
                    <a:lstStyle/>
                    <a:p>
                      <a:pPr marR="717550" algn="ctr">
                        <a:lnSpc>
                          <a:spcPct val="107000"/>
                        </a:lnSpc>
                        <a:spcAft>
                          <a:spcPts val="0"/>
                        </a:spcAft>
                      </a:pPr>
                      <a:r>
                        <a:rPr lang="ru-RU" sz="1200" b="1" dirty="0" smtClean="0">
                          <a:latin typeface="Times New Roman"/>
                          <a:ea typeface="Calibri"/>
                          <a:cs typeface="Times New Roman"/>
                        </a:rPr>
                        <a:t>Месяц</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200" b="1" dirty="0">
                          <a:latin typeface="Times New Roman"/>
                          <a:ea typeface="Calibri"/>
                          <a:cs typeface="Times New Roman"/>
                        </a:rPr>
                        <a:t>Тема </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200" b="1" dirty="0">
                          <a:latin typeface="Times New Roman"/>
                          <a:ea typeface="Calibri"/>
                          <a:cs typeface="Times New Roman"/>
                        </a:rPr>
                        <a:t>Цель </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200" b="1" dirty="0">
                          <a:latin typeface="Times New Roman"/>
                          <a:ea typeface="Calibri"/>
                          <a:cs typeface="Times New Roman"/>
                        </a:rPr>
                        <a:t>Задачи</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0562">
                <a:tc>
                  <a:txBody>
                    <a:bodyPr/>
                    <a:lstStyle/>
                    <a:p>
                      <a:pPr>
                        <a:lnSpc>
                          <a:spcPct val="107000"/>
                        </a:lnSpc>
                        <a:spcAft>
                          <a:spcPts val="0"/>
                        </a:spcAft>
                      </a:pPr>
                      <a:r>
                        <a:rPr lang="ru-RU" sz="1200" dirty="0">
                          <a:latin typeface="Times New Roman"/>
                          <a:ea typeface="Calibri"/>
                          <a:cs typeface="Times New Roman"/>
                        </a:rPr>
                        <a:t>Сентябрь </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«Приключения песчинки»</a:t>
                      </a:r>
                    </a:p>
                    <a:p>
                      <a:r>
                        <a:rPr lang="ru-RU" sz="1800" kern="1200" dirty="0" smtClean="0">
                          <a:solidFill>
                            <a:schemeClr val="tx1"/>
                          </a:solidFill>
                          <a:effectLst/>
                          <a:latin typeface="+mn-lt"/>
                          <a:ea typeface="+mn-ea"/>
                          <a:cs typeface="+mn-cs"/>
                        </a:rPr>
                        <a:t> </a:t>
                      </a:r>
                      <a:endParaRPr lang="ru-RU" sz="1200" i="0" dirty="0">
                        <a:latin typeface="Times New Roman" panose="02020603050405020304" pitchFamily="18" charset="0"/>
                        <a:ea typeface="Calibri"/>
                        <a:cs typeface="Times New Roman" panose="02020603050405020304" pitchFamily="18" charset="0"/>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продолжать знакомить детей со свойствами песка. Развивать внимание, мышление, память, воображение.</a:t>
                      </a: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a:latin typeface="Times New Roman"/>
                          <a:ea typeface="Calibri"/>
                          <a:cs typeface="Times New Roman"/>
                        </a:rPr>
                        <a:t>Формировать у детей навык практического экспериментирования с разными предметами </a:t>
                      </a:r>
                      <a:r>
                        <a:rPr lang="ru-RU" sz="1200" dirty="0" smtClean="0">
                          <a:latin typeface="Times New Roman"/>
                          <a:ea typeface="Calibri"/>
                          <a:cs typeface="Times New Roman"/>
                        </a:rPr>
                        <a:t>Развивать </a:t>
                      </a:r>
                      <a:r>
                        <a:rPr lang="ru-RU" sz="1200" dirty="0">
                          <a:latin typeface="Times New Roman"/>
                          <a:ea typeface="Calibri"/>
                          <a:cs typeface="Times New Roman"/>
                        </a:rPr>
                        <a:t>активный словарь.</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48404">
                <a:tc>
                  <a:txBody>
                    <a:bodyPr/>
                    <a:lstStyle/>
                    <a:p>
                      <a:pPr>
                        <a:lnSpc>
                          <a:spcPct val="107000"/>
                        </a:lnSpc>
                        <a:spcAft>
                          <a:spcPts val="0"/>
                        </a:spcAft>
                      </a:pPr>
                      <a:r>
                        <a:rPr lang="ru-RU" sz="1200">
                          <a:latin typeface="Times New Roman"/>
                          <a:ea typeface="Calibri"/>
                          <a:cs typeface="Times New Roman"/>
                        </a:rPr>
                        <a:t>Сентябрь </a:t>
                      </a:r>
                      <a:endParaRPr lang="ru-RU" sz="120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«Удивительная глина»</a:t>
                      </a:r>
                    </a:p>
                    <a:p>
                      <a:r>
                        <a:rPr lang="ru-RU" sz="1800" kern="1200" dirty="0" smtClean="0">
                          <a:solidFill>
                            <a:schemeClr val="tx1"/>
                          </a:solidFill>
                          <a:effectLst/>
                          <a:latin typeface="+mn-lt"/>
                          <a:ea typeface="+mn-ea"/>
                          <a:cs typeface="+mn-cs"/>
                        </a:rPr>
                        <a:t> </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200" kern="1200" dirty="0" smtClean="0">
                          <a:solidFill>
                            <a:schemeClr val="tx1"/>
                          </a:solidFill>
                          <a:effectLst/>
                          <a:latin typeface="+mn-lt"/>
                          <a:ea typeface="+mn-ea"/>
                          <a:cs typeface="+mn-cs"/>
                        </a:rPr>
                        <a:t>познакомить детей со свойствами глины сравнив их со свойствами песка.</a:t>
                      </a:r>
                    </a:p>
                    <a:p>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pPr>
                      <a:r>
                        <a:rPr lang="ru-RU" sz="1200" dirty="0">
                          <a:latin typeface="Times New Roman"/>
                          <a:ea typeface="Calibri"/>
                          <a:cs typeface="Times New Roman"/>
                        </a:rPr>
                        <a:t>Формировать у детей навык практического экспериментирования </a:t>
                      </a:r>
                      <a:r>
                        <a:rPr lang="ru-RU" sz="1200" dirty="0" smtClean="0">
                          <a:latin typeface="Times New Roman"/>
                          <a:ea typeface="Calibri"/>
                          <a:cs typeface="Times New Roman"/>
                        </a:rPr>
                        <a:t>с глиной. Развивать </a:t>
                      </a:r>
                      <a:r>
                        <a:rPr lang="ru-RU" sz="1200" dirty="0">
                          <a:latin typeface="Times New Roman"/>
                          <a:ea typeface="Calibri"/>
                          <a:cs typeface="Times New Roman"/>
                        </a:rPr>
                        <a:t>активный словарь.</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0562">
                <a:tc>
                  <a:txBody>
                    <a:bodyPr/>
                    <a:lstStyle/>
                    <a:p>
                      <a:pPr>
                        <a:lnSpc>
                          <a:spcPct val="107000"/>
                        </a:lnSpc>
                        <a:spcAft>
                          <a:spcPts val="0"/>
                        </a:spcAft>
                      </a:pPr>
                      <a:r>
                        <a:rPr lang="ru-RU" sz="1200">
                          <a:latin typeface="Times New Roman"/>
                          <a:ea typeface="Calibri"/>
                          <a:cs typeface="Times New Roman"/>
                        </a:rPr>
                        <a:t>Октябрь </a:t>
                      </a:r>
                      <a:endParaRPr lang="ru-RU" sz="120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«Что такое почва и для чего она нужна»</a:t>
                      </a:r>
                    </a:p>
                    <a:p>
                      <a:r>
                        <a:rPr lang="ru-RU" sz="1800" kern="1200" dirty="0" smtClean="0">
                          <a:solidFill>
                            <a:schemeClr val="tx1"/>
                          </a:solidFill>
                          <a:effectLst/>
                          <a:latin typeface="+mn-lt"/>
                          <a:ea typeface="+mn-ea"/>
                          <a:cs typeface="+mn-cs"/>
                        </a:rPr>
                        <a:t> </a:t>
                      </a:r>
                      <a:endParaRPr lang="ru-RU" sz="1800" kern="1200" dirty="0">
                        <a:solidFill>
                          <a:schemeClr val="tx1"/>
                        </a:solidFill>
                        <a:effectLst/>
                        <a:latin typeface="+mn-lt"/>
                        <a:ea typeface="+mn-ea"/>
                        <a:cs typeface="+mn-cs"/>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dirty="0" smtClean="0">
                          <a:latin typeface="Times New Roman"/>
                          <a:ea typeface="Times New Roman"/>
                          <a:cs typeface="Times New Roman"/>
                        </a:rPr>
                        <a:t>.</a:t>
                      </a:r>
                      <a:r>
                        <a:rPr lang="ru-RU" sz="1800" kern="1200" dirty="0" smtClean="0">
                          <a:solidFill>
                            <a:schemeClr val="tx1"/>
                          </a:solidFill>
                          <a:effectLst/>
                          <a:latin typeface="+mn-lt"/>
                          <a:ea typeface="+mn-ea"/>
                          <a:cs typeface="+mn-cs"/>
                        </a:rPr>
                        <a:t> </a:t>
                      </a:r>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Дать детям элементарные представления о почвенном покрытии земли. Из чего состоит почва, её водопроницаемость. Значение для всего живого.</a:t>
                      </a:r>
                      <a:endParaRPr lang="ru-RU" sz="1200" dirty="0">
                        <a:latin typeface="Times New Roman" panose="02020603050405020304" pitchFamily="18" charset="0"/>
                        <a:ea typeface="Calibri"/>
                        <a:cs typeface="Times New Roman" panose="02020603050405020304" pitchFamily="18" charset="0"/>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ru-RU" sz="1200" dirty="0" smtClean="0">
                          <a:latin typeface="Times New Roman"/>
                          <a:ea typeface="Times New Roman"/>
                          <a:cs typeface="Times New Roman"/>
                        </a:rPr>
                        <a:t>Воспитывать </a:t>
                      </a:r>
                      <a:r>
                        <a:rPr lang="ru-RU" sz="1200" dirty="0">
                          <a:latin typeface="Times New Roman"/>
                          <a:ea typeface="Times New Roman"/>
                          <a:cs typeface="Times New Roman"/>
                        </a:rPr>
                        <a:t>положительное отношение элементарной исследовательской деятельности.</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80012">
                <a:tc>
                  <a:txBody>
                    <a:bodyPr/>
                    <a:lstStyle/>
                    <a:p>
                      <a:pPr>
                        <a:lnSpc>
                          <a:spcPct val="107000"/>
                        </a:lnSpc>
                        <a:spcAft>
                          <a:spcPts val="0"/>
                        </a:spcAft>
                      </a:pPr>
                      <a:r>
                        <a:rPr lang="ru-RU" sz="1200">
                          <a:latin typeface="Times New Roman"/>
                          <a:ea typeface="Calibri"/>
                          <a:cs typeface="Times New Roman"/>
                        </a:rPr>
                        <a:t>Октябрь </a:t>
                      </a:r>
                      <a:endParaRPr lang="ru-RU" sz="120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«Знакомство с капелькой»</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a:latin typeface="Times New Roman"/>
                          <a:ea typeface="Calibri"/>
                          <a:cs typeface="Times New Roman"/>
                        </a:rPr>
                        <a:t>Познакомить, с тем, что предметы бывают легкие и тяжелые.</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smtClean="0">
                          <a:latin typeface="Times New Roman"/>
                          <a:ea typeface="Calibri"/>
                          <a:cs typeface="Times New Roman"/>
                        </a:rPr>
                        <a:t>Формировать у детей навык практического экспериментирования с глиной. </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33454">
                <a:tc>
                  <a:txBody>
                    <a:bodyPr/>
                    <a:lstStyle/>
                    <a:p>
                      <a:pPr>
                        <a:lnSpc>
                          <a:spcPct val="107000"/>
                        </a:lnSpc>
                        <a:spcAft>
                          <a:spcPts val="0"/>
                        </a:spcAft>
                      </a:pPr>
                      <a:r>
                        <a:rPr lang="ru-RU" sz="1200">
                          <a:latin typeface="Times New Roman"/>
                          <a:ea typeface="Calibri"/>
                          <a:cs typeface="Times New Roman"/>
                        </a:rPr>
                        <a:t>Ноябрь </a:t>
                      </a:r>
                      <a:endParaRPr lang="ru-RU" sz="120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«Знакомство со свойствами воздуха»</a:t>
                      </a:r>
                    </a:p>
                    <a:p>
                      <a:r>
                        <a:rPr lang="ru-RU" sz="1800" kern="1200" dirty="0" smtClean="0">
                          <a:solidFill>
                            <a:schemeClr val="tx1"/>
                          </a:solidFill>
                          <a:effectLst/>
                          <a:latin typeface="+mn-lt"/>
                          <a:ea typeface="+mn-ea"/>
                          <a:cs typeface="+mn-cs"/>
                        </a:rPr>
                        <a:t> </a:t>
                      </a:r>
                      <a:endParaRPr lang="ru-RU" sz="1800" kern="1200" dirty="0">
                        <a:solidFill>
                          <a:schemeClr val="tx1"/>
                        </a:solidFill>
                        <a:effectLst/>
                        <a:latin typeface="+mn-lt"/>
                        <a:ea typeface="+mn-ea"/>
                        <a:cs typeface="+mn-cs"/>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ru-RU" sz="1200" kern="1200" dirty="0" smtClean="0">
                          <a:solidFill>
                            <a:schemeClr val="tx1"/>
                          </a:solidFill>
                          <a:effectLst/>
                          <a:latin typeface="+mn-lt"/>
                          <a:ea typeface="+mn-ea"/>
                          <a:cs typeface="+mn-cs"/>
                        </a:rPr>
                        <a:t>подвести детей к пониманию того, что воздух окружает нас, он есть во всём: в камне, почве, в окружающем нас пространстве и т.д. Развивать наблюдательность, мышление.</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dirty="0" smtClean="0">
                          <a:solidFill>
                            <a:srgbClr val="212121"/>
                          </a:solidFill>
                          <a:latin typeface="Times New Roman"/>
                          <a:ea typeface="Calibri"/>
                          <a:cs typeface="Times New Roman"/>
                        </a:rPr>
                        <a:t>Познакомить детей с одним из свойств воздуха-движением; движение воздуха – это ветер, различать его силу.</a:t>
                      </a:r>
                      <a:endParaRPr lang="ru-RU" sz="1200" dirty="0" smtClean="0">
                        <a:latin typeface="+mn-lt"/>
                        <a:ea typeface="Calibri"/>
                        <a:cs typeface="Times New Roman"/>
                      </a:endParaRPr>
                    </a:p>
                    <a:p>
                      <a:pPr>
                        <a:lnSpc>
                          <a:spcPct val="107000"/>
                        </a:lnSpc>
                        <a:spcAft>
                          <a:spcPts val="0"/>
                        </a:spcAft>
                      </a:pPr>
                      <a:r>
                        <a:rPr lang="ru-RU" sz="1200" dirty="0" smtClean="0">
                          <a:latin typeface="Times New Roman"/>
                          <a:ea typeface="Calibri"/>
                          <a:cs typeface="Times New Roman"/>
                        </a:rPr>
                        <a:t> </a:t>
                      </a:r>
                      <a:endParaRPr lang="ru-RU" sz="1200" dirty="0">
                        <a:latin typeface="Calibri"/>
                        <a:ea typeface="Calibri"/>
                        <a:cs typeface="Times New Roman"/>
                      </a:endParaRPr>
                    </a:p>
                  </a:txBody>
                  <a:tcPr marL="29116" marR="29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p:spPr>
      </p:pic>
      <p:sp>
        <p:nvSpPr>
          <p:cNvPr id="2" name="Заголовок 1"/>
          <p:cNvSpPr>
            <a:spLocks noGrp="1"/>
          </p:cNvSpPr>
          <p:nvPr>
            <p:ph type="title"/>
          </p:nvPr>
        </p:nvSpPr>
        <p:spPr>
          <a:xfrm>
            <a:off x="342900" y="366184"/>
            <a:ext cx="6182444" cy="821440"/>
          </a:xfrm>
        </p:spPr>
        <p:txBody>
          <a:bodyPr>
            <a:normAutofit/>
          </a:bodyPr>
          <a:lstStyle/>
          <a:p>
            <a:r>
              <a:rPr lang="ru-RU"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План по познавательно-исследовательской деятельности в старшей группе (продолжение)</a:t>
            </a: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888848502"/>
              </p:ext>
            </p:extLst>
          </p:nvPr>
        </p:nvGraphicFramePr>
        <p:xfrm>
          <a:off x="188640" y="1187627"/>
          <a:ext cx="6336705" cy="6998285"/>
        </p:xfrm>
        <a:graphic>
          <a:graphicData uri="http://schemas.openxmlformats.org/drawingml/2006/table">
            <a:tbl>
              <a:tblPr/>
              <a:tblGrid>
                <a:gridCol w="991698"/>
                <a:gridCol w="1741937"/>
                <a:gridCol w="1801535"/>
                <a:gridCol w="1801535"/>
              </a:tblGrid>
              <a:tr h="792085">
                <a:tc>
                  <a:txBody>
                    <a:bodyPr/>
                    <a:lstStyle/>
                    <a:p>
                      <a:pPr>
                        <a:lnSpc>
                          <a:spcPct val="107000"/>
                        </a:lnSpc>
                        <a:spcAft>
                          <a:spcPts val="0"/>
                        </a:spcAft>
                      </a:pPr>
                      <a:r>
                        <a:rPr lang="ru-RU" sz="1200" dirty="0">
                          <a:latin typeface="Times New Roman"/>
                          <a:ea typeface="Calibri"/>
                          <a:cs typeface="Times New Roman"/>
                        </a:rPr>
                        <a:t>Ноябрь </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a:latin typeface="Times New Roman"/>
                          <a:ea typeface="Calibri"/>
                          <a:cs typeface="Times New Roman"/>
                        </a:rPr>
                        <a:t>«Ветер по морю гуляет и кораблик подгоняет»</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dirty="0" smtClean="0">
                          <a:solidFill>
                            <a:srgbClr val="212121"/>
                          </a:solidFill>
                          <a:latin typeface="Times New Roman"/>
                          <a:ea typeface="Calibri"/>
                          <a:cs typeface="Times New Roman"/>
                        </a:rPr>
                        <a:t>Познакомить детей с одним из свойств воздуха-движением; движение воздуха – это ветер, </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ru-RU" sz="1200" dirty="0">
                        <a:latin typeface="Times New Roman"/>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34504">
                <a:tc>
                  <a:txBody>
                    <a:bodyPr/>
                    <a:lstStyle/>
                    <a:p>
                      <a:pPr>
                        <a:lnSpc>
                          <a:spcPct val="107000"/>
                        </a:lnSpc>
                        <a:spcAft>
                          <a:spcPts val="0"/>
                        </a:spcAft>
                      </a:pPr>
                      <a:r>
                        <a:rPr lang="ru-RU" sz="1200">
                          <a:latin typeface="Times New Roman"/>
                          <a:ea typeface="Calibri"/>
                          <a:cs typeface="Times New Roman"/>
                        </a:rPr>
                        <a:t>Декабрь</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«Знакомство со свойствами воды»</a:t>
                      </a:r>
                    </a:p>
                    <a:p>
                      <a:r>
                        <a:rPr lang="ru-RU" sz="1800" kern="1200" dirty="0" smtClean="0">
                          <a:solidFill>
                            <a:schemeClr val="tx1"/>
                          </a:solidFill>
                          <a:effectLst/>
                          <a:latin typeface="+mn-lt"/>
                          <a:ea typeface="+mn-ea"/>
                          <a:cs typeface="+mn-cs"/>
                        </a:rPr>
                        <a:t> </a:t>
                      </a:r>
                      <a:endParaRPr lang="ru-RU" sz="1800" kern="1200" dirty="0">
                        <a:solidFill>
                          <a:schemeClr val="tx1"/>
                        </a:solidFill>
                        <a:effectLst/>
                        <a:latin typeface="+mn-lt"/>
                        <a:ea typeface="+mn-ea"/>
                        <a:cs typeface="+mn-cs"/>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Продолжать знакомить детей со свойствами воды: прозрачная, не имеет цвета и вкуса. Развивать память, мышление.</a:t>
                      </a: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dirty="0">
                          <a:solidFill>
                            <a:srgbClr val="000000"/>
                          </a:solidFill>
                          <a:latin typeface="Times New Roman"/>
                          <a:ea typeface="Times New Roman"/>
                          <a:cs typeface="Times New Roman"/>
                        </a:rPr>
                        <a:t>Познакомить детей со свойствами и применением  </a:t>
                      </a:r>
                      <a:r>
                        <a:rPr lang="ru-RU" sz="1200" dirty="0" smtClean="0">
                          <a:solidFill>
                            <a:srgbClr val="000000"/>
                          </a:solidFill>
                          <a:latin typeface="Times New Roman"/>
                          <a:ea typeface="Times New Roman"/>
                          <a:cs typeface="Times New Roman"/>
                        </a:rPr>
                        <a:t>воды.</a:t>
                      </a:r>
                      <a:endParaRPr lang="ru-RU" sz="1200" dirty="0">
                        <a:latin typeface="Times New Roman"/>
                        <a:ea typeface="Times New Roman"/>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41760">
                <a:tc>
                  <a:txBody>
                    <a:bodyPr/>
                    <a:lstStyle/>
                    <a:p>
                      <a:pPr>
                        <a:lnSpc>
                          <a:spcPct val="107000"/>
                        </a:lnSpc>
                        <a:spcAft>
                          <a:spcPts val="0"/>
                        </a:spcAft>
                      </a:pPr>
                      <a:r>
                        <a:rPr lang="ru-RU" sz="1200" dirty="0">
                          <a:latin typeface="Times New Roman"/>
                          <a:ea typeface="Calibri"/>
                          <a:cs typeface="Times New Roman"/>
                        </a:rPr>
                        <a:t>Декабрь </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«Превращения капельки»</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дать детям представления о том, что вода может быть в трёх состояниях: жидком, твёрдом (лёд), газообразном (пар).</a:t>
                      </a:r>
                    </a:p>
                    <a:p>
                      <a:r>
                        <a:rPr lang="ru-RU" sz="1800" b="1" i="1" kern="1200" dirty="0" smtClean="0">
                          <a:solidFill>
                            <a:schemeClr val="tx1"/>
                          </a:solidFill>
                          <a:effectLst/>
                          <a:latin typeface="+mn-lt"/>
                          <a:ea typeface="+mn-ea"/>
                          <a:cs typeface="+mn-cs"/>
                        </a:rPr>
                        <a:t> </a:t>
                      </a:r>
                      <a:endParaRPr lang="ru-RU" sz="1800" kern="1200" dirty="0" smtClean="0">
                        <a:solidFill>
                          <a:schemeClr val="tx1"/>
                        </a:solidFill>
                        <a:effectLst/>
                        <a:latin typeface="+mn-lt"/>
                        <a:ea typeface="+mn-ea"/>
                        <a:cs typeface="+mn-cs"/>
                      </a:endParaRPr>
                    </a:p>
                    <a:p>
                      <a:pPr>
                        <a:lnSpc>
                          <a:spcPct val="107000"/>
                        </a:lnSpc>
                        <a:spcAft>
                          <a:spcPts val="0"/>
                        </a:spcAft>
                      </a:pPr>
                      <a:r>
                        <a:rPr lang="ru-RU" sz="1200" dirty="0" smtClean="0">
                          <a:solidFill>
                            <a:srgbClr val="000000"/>
                          </a:solidFill>
                          <a:latin typeface="Times New Roman"/>
                          <a:ea typeface="Calibri"/>
                          <a:cs typeface="Times New Roman"/>
                        </a:rPr>
                        <a:t>.</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dirty="0" smtClean="0">
                          <a:solidFill>
                            <a:srgbClr val="000000"/>
                          </a:solidFill>
                          <a:latin typeface="Times New Roman"/>
                          <a:ea typeface="Times New Roman"/>
                          <a:cs typeface="Times New Roman"/>
                        </a:rPr>
                        <a:t>Организовать </a:t>
                      </a:r>
                      <a:r>
                        <a:rPr lang="ru-RU" sz="1200" dirty="0">
                          <a:solidFill>
                            <a:srgbClr val="000000"/>
                          </a:solidFill>
                          <a:latin typeface="Times New Roman"/>
                          <a:ea typeface="Times New Roman"/>
                          <a:cs typeface="Times New Roman"/>
                        </a:rPr>
                        <a:t>игровую деятельность детей.</a:t>
                      </a:r>
                      <a:endParaRPr lang="ru-RU" sz="1200" dirty="0">
                        <a:latin typeface="Times New Roman"/>
                        <a:ea typeface="Times New Roman"/>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9049">
                <a:tc>
                  <a:txBody>
                    <a:bodyPr/>
                    <a:lstStyle/>
                    <a:p>
                      <a:pPr>
                        <a:lnSpc>
                          <a:spcPct val="107000"/>
                        </a:lnSpc>
                        <a:spcAft>
                          <a:spcPts val="0"/>
                        </a:spcAft>
                      </a:pPr>
                      <a:r>
                        <a:rPr lang="ru-RU" sz="1200">
                          <a:latin typeface="Times New Roman"/>
                          <a:ea typeface="Calibri"/>
                          <a:cs typeface="Times New Roman"/>
                        </a:rPr>
                        <a:t>Январь</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«Куда исчез сахар?» </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kern="1200" dirty="0" smtClean="0">
                          <a:solidFill>
                            <a:schemeClr val="tx1"/>
                          </a:solidFill>
                          <a:effectLst/>
                          <a:latin typeface="+mn-lt"/>
                          <a:ea typeface="+mn-ea"/>
                          <a:cs typeface="+mn-cs"/>
                        </a:rPr>
                        <a:t>закрепить у детей представления о некоторых свойствах воды.</a:t>
                      </a:r>
                    </a:p>
                    <a:p>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Подвести к пониманию того, что в воде растворяются некоторые вещества.</a:t>
                      </a:r>
                    </a:p>
                    <a:p>
                      <a:pPr>
                        <a:spcAft>
                          <a:spcPts val="0"/>
                        </a:spcAft>
                      </a:pPr>
                      <a:endParaRPr lang="ru-RU" sz="1200" dirty="0">
                        <a:latin typeface="Times New Roman"/>
                        <a:ea typeface="Times New Roman"/>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7345">
                <a:tc>
                  <a:txBody>
                    <a:bodyPr/>
                    <a:lstStyle/>
                    <a:p>
                      <a:pPr>
                        <a:lnSpc>
                          <a:spcPct val="107000"/>
                        </a:lnSpc>
                        <a:spcAft>
                          <a:spcPts val="0"/>
                        </a:spcAft>
                      </a:pPr>
                      <a:r>
                        <a:rPr lang="ru-RU" sz="1200">
                          <a:latin typeface="Times New Roman"/>
                          <a:ea typeface="Calibri"/>
                          <a:cs typeface="Times New Roman"/>
                        </a:rPr>
                        <a:t>Январь</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a:latin typeface="Times New Roman"/>
                          <a:ea typeface="Calibri"/>
                          <a:cs typeface="Times New Roman"/>
                        </a:rPr>
                        <a:t>«Мы снежинки» </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a:latin typeface="Times New Roman"/>
                          <a:ea typeface="Calibri"/>
                          <a:cs typeface="Times New Roman"/>
                        </a:rPr>
                        <a:t>В процессе экспериментирования показать детям, как снег в тепле тает и становится водой.</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dirty="0">
                          <a:latin typeface="Times New Roman"/>
                          <a:ea typeface="Calibri"/>
                          <a:cs typeface="Times New Roman"/>
                        </a:rPr>
                        <a:t>Формировать у детей навык практического экспериментирования со снегом. Закрепить знания о том, что снег холодный, легкий, белый.</a:t>
                      </a:r>
                      <a:endParaRPr lang="ru-RU" sz="1200" dirty="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50875">
                <a:tc>
                  <a:txBody>
                    <a:bodyPr/>
                    <a:lstStyle/>
                    <a:p>
                      <a:pPr>
                        <a:lnSpc>
                          <a:spcPct val="107000"/>
                        </a:lnSpc>
                        <a:spcAft>
                          <a:spcPts val="0"/>
                        </a:spcAft>
                      </a:pPr>
                      <a:r>
                        <a:rPr lang="ru-RU" sz="1200">
                          <a:latin typeface="Times New Roman"/>
                          <a:ea typeface="Calibri"/>
                          <a:cs typeface="Times New Roman"/>
                        </a:rPr>
                        <a:t>Февраль  </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a:latin typeface="Times New Roman"/>
                          <a:ea typeface="Calibri"/>
                          <a:cs typeface="Times New Roman"/>
                        </a:rPr>
                        <a:t>«Волшебные льдинки»</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a:latin typeface="Times New Roman"/>
                          <a:ea typeface="Calibri"/>
                          <a:cs typeface="Times New Roman"/>
                        </a:rPr>
                        <a:t>Познакомить со свойствами льда (лед-это твердая вода, в тепле лед тает).</a:t>
                      </a:r>
                      <a:endParaRPr lang="ru-RU" sz="1200">
                        <a:latin typeface="Calibri"/>
                        <a:ea typeface="Calibri"/>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dirty="0">
                          <a:solidFill>
                            <a:srgbClr val="000000"/>
                          </a:solidFill>
                          <a:latin typeface="Times New Roman"/>
                          <a:ea typeface="Times New Roman"/>
                          <a:cs typeface="Times New Roman"/>
                        </a:rPr>
                        <a:t>Закреплять умения выделять и называть цвет.</a:t>
                      </a:r>
                      <a:r>
                        <a:rPr lang="ru-RU" sz="1200" dirty="0">
                          <a:latin typeface="Calibri"/>
                          <a:ea typeface="Times New Roman"/>
                          <a:cs typeface="Times New Roman"/>
                        </a:rPr>
                        <a:t> </a:t>
                      </a:r>
                      <a:r>
                        <a:rPr lang="ru-RU" sz="1200" dirty="0">
                          <a:solidFill>
                            <a:srgbClr val="000000"/>
                          </a:solidFill>
                          <a:latin typeface="Times New Roman"/>
                          <a:ea typeface="Times New Roman"/>
                          <a:cs typeface="Times New Roman"/>
                        </a:rPr>
                        <a:t>Продолжать развивать умение обследовать предметы различными способами (осязание и пр.)</a:t>
                      </a:r>
                      <a:endParaRPr lang="ru-RU" sz="1200" dirty="0">
                        <a:latin typeface="Times New Roman"/>
                        <a:ea typeface="Times New Roman"/>
                        <a:cs typeface="Times New Roman"/>
                      </a:endParaRPr>
                    </a:p>
                  </a:txBody>
                  <a:tcPr marL="33484" marR="33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p:spPr>
      </p:pic>
      <p:sp>
        <p:nvSpPr>
          <p:cNvPr id="2" name="Заголовок 1"/>
          <p:cNvSpPr>
            <a:spLocks noGrp="1"/>
          </p:cNvSpPr>
          <p:nvPr>
            <p:ph type="title"/>
          </p:nvPr>
        </p:nvSpPr>
        <p:spPr>
          <a:xfrm>
            <a:off x="342900" y="0"/>
            <a:ext cx="6182444" cy="611560"/>
          </a:xfrm>
        </p:spPr>
        <p:txBody>
          <a:bodyPr>
            <a:normAutofit fontScale="90000"/>
          </a:bodyPr>
          <a:lstStyle/>
          <a:p>
            <a:r>
              <a:rPr lang="ru-RU"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План по познавательно-исследовательской деятельности в первой младшей группе (продолжение)</a:t>
            </a: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91860496"/>
              </p:ext>
            </p:extLst>
          </p:nvPr>
        </p:nvGraphicFramePr>
        <p:xfrm>
          <a:off x="260647" y="827585"/>
          <a:ext cx="6408714" cy="6582354"/>
        </p:xfrm>
        <a:graphic>
          <a:graphicData uri="http://schemas.openxmlformats.org/drawingml/2006/table">
            <a:tbl>
              <a:tblPr/>
              <a:tblGrid>
                <a:gridCol w="1002967"/>
                <a:gridCol w="1761733"/>
                <a:gridCol w="1822007"/>
                <a:gridCol w="1822007"/>
              </a:tblGrid>
              <a:tr h="1080119">
                <a:tc>
                  <a:txBody>
                    <a:bodyPr/>
                    <a:lstStyle/>
                    <a:p>
                      <a:pPr>
                        <a:lnSpc>
                          <a:spcPct val="107000"/>
                        </a:lnSpc>
                        <a:spcAft>
                          <a:spcPts val="0"/>
                        </a:spcAft>
                      </a:pPr>
                      <a:r>
                        <a:rPr lang="ru-RU" sz="1200" dirty="0">
                          <a:latin typeface="Times New Roman"/>
                          <a:ea typeface="Calibri"/>
                          <a:cs typeface="Times New Roman"/>
                        </a:rPr>
                        <a:t>Февраль</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«Знакомство с воздушным океаном»</a:t>
                      </a:r>
                    </a:p>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Познакомить детей с понятием «воздух». </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Помочь понять детям значение воздуха в жизни человека и всей планеты.</a:t>
                      </a:r>
                    </a:p>
                    <a:p>
                      <a:pPr>
                        <a:spcAft>
                          <a:spcPts val="0"/>
                        </a:spcAft>
                      </a:pPr>
                      <a:endParaRPr lang="ru-RU" sz="1200" dirty="0">
                        <a:latin typeface="Times New Roman"/>
                        <a:ea typeface="Times New Roman"/>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64096">
                <a:tc>
                  <a:txBody>
                    <a:bodyPr/>
                    <a:lstStyle/>
                    <a:p>
                      <a:pPr>
                        <a:lnSpc>
                          <a:spcPct val="107000"/>
                        </a:lnSpc>
                        <a:spcAft>
                          <a:spcPts val="0"/>
                        </a:spcAft>
                      </a:pPr>
                      <a:r>
                        <a:rPr lang="ru-RU" sz="1200">
                          <a:latin typeface="Times New Roman"/>
                          <a:ea typeface="Calibri"/>
                          <a:cs typeface="Times New Roman"/>
                        </a:rPr>
                        <a:t>Март</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«Как веточка тополя весну встречала»</a:t>
                      </a: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Подвести детей к выводу, о необходимости тепла для роста растений. </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kern="1200" dirty="0" smtClean="0">
                          <a:solidFill>
                            <a:schemeClr val="tx1"/>
                          </a:solidFill>
                          <a:effectLst/>
                          <a:latin typeface="Times New Roman" panose="02020603050405020304" pitchFamily="18" charset="0"/>
                          <a:ea typeface="+mn-ea"/>
                          <a:cs typeface="Times New Roman" panose="02020603050405020304" pitchFamily="18" charset="0"/>
                        </a:rPr>
                        <a:t>Развивать мышление, наблюдательность детей.</a:t>
                      </a:r>
                      <a:endParaRPr lang="ru-RU" sz="1200" dirty="0">
                        <a:latin typeface="Times New Roman" panose="02020603050405020304" pitchFamily="18" charset="0"/>
                        <a:ea typeface="Times New Roman"/>
                        <a:cs typeface="Times New Roman" panose="02020603050405020304" pitchFamily="18" charset="0"/>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63403">
                <a:tc>
                  <a:txBody>
                    <a:bodyPr/>
                    <a:lstStyle/>
                    <a:p>
                      <a:pPr>
                        <a:lnSpc>
                          <a:spcPct val="107000"/>
                        </a:lnSpc>
                        <a:spcAft>
                          <a:spcPts val="0"/>
                        </a:spcAft>
                      </a:pPr>
                      <a:r>
                        <a:rPr lang="ru-RU" sz="1200" dirty="0">
                          <a:latin typeface="Times New Roman"/>
                          <a:ea typeface="Calibri"/>
                          <a:cs typeface="Times New Roman"/>
                        </a:rPr>
                        <a:t>Март </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a:latin typeface="Times New Roman"/>
                          <a:ea typeface="Calibri"/>
                          <a:cs typeface="Times New Roman"/>
                        </a:rPr>
                        <a:t>«Вот какой песочек мой»</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ru-RU" sz="1200">
                          <a:solidFill>
                            <a:srgbClr val="111111"/>
                          </a:solidFill>
                          <a:latin typeface="Times New Roman"/>
                          <a:ea typeface="Calibri"/>
                          <a:cs typeface="Times New Roman"/>
                        </a:rPr>
                        <a:t>Познакомить детей со свойствами сухого и мокрого песка, рассказать что </a:t>
                      </a:r>
                      <a:r>
                        <a:rPr lang="ru-RU" sz="1200" b="0">
                          <a:solidFill>
                            <a:srgbClr val="111111"/>
                          </a:solidFill>
                          <a:latin typeface="Times New Roman"/>
                          <a:ea typeface="Calibri"/>
                          <a:cs typeface="Times New Roman"/>
                        </a:rPr>
                        <a:t>песок</a:t>
                      </a:r>
                      <a:r>
                        <a:rPr lang="ru-RU" sz="1200">
                          <a:solidFill>
                            <a:srgbClr val="111111"/>
                          </a:solidFill>
                          <a:latin typeface="Times New Roman"/>
                          <a:ea typeface="Calibri"/>
                          <a:cs typeface="Times New Roman"/>
                        </a:rPr>
                        <a:t> стоит из очень мелких частиц - зернышек - песчинок.</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ru-RU" sz="1200">
                          <a:latin typeface="Times New Roman"/>
                          <a:ea typeface="Calibri"/>
                          <a:cs typeface="Times New Roman"/>
                        </a:rPr>
                        <a:t>Учить способам обследования материала (сжать песок в руке и ссыпать с ладони). Развивать зрительно- слуховые связи, мелкую моторику рук, координацию движений. Воспитывать положительное отношение к элементарной экспериментальной  деятельности.</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74736">
                <a:tc>
                  <a:txBody>
                    <a:bodyPr/>
                    <a:lstStyle/>
                    <a:p>
                      <a:pPr>
                        <a:lnSpc>
                          <a:spcPct val="107000"/>
                        </a:lnSpc>
                        <a:spcAft>
                          <a:spcPts val="0"/>
                        </a:spcAft>
                      </a:pPr>
                      <a:r>
                        <a:rPr lang="ru-RU" sz="1200">
                          <a:latin typeface="Times New Roman"/>
                          <a:ea typeface="Calibri"/>
                          <a:cs typeface="Times New Roman"/>
                        </a:rPr>
                        <a:t>Апрель</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«Дружит ли семечко фасоли с водой?»</a:t>
                      </a: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Подвести детей к выводу о необходимости влаги для роста растений. Закрепить представления о свойствах воды.</a:t>
                      </a: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pPr>
                      <a:r>
                        <a:rPr lang="ru-RU" sz="1200" dirty="0" smtClean="0">
                          <a:latin typeface="Times New Roman"/>
                          <a:ea typeface="Calibri"/>
                          <a:cs typeface="Times New Roman"/>
                        </a:rPr>
                        <a:t>Развивать творческие </a:t>
                      </a:r>
                      <a:r>
                        <a:rPr lang="ru-RU" sz="1200" dirty="0">
                          <a:latin typeface="Times New Roman"/>
                          <a:ea typeface="Calibri"/>
                          <a:cs typeface="Times New Roman"/>
                        </a:rPr>
                        <a:t>способности. Воспитывать положительное отношение к своей работе, работам своих товарищей.</a:t>
                      </a:r>
                      <a:endParaRPr lang="ru-RU" sz="1200" dirty="0">
                        <a:latin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p:spPr>
      </p:pic>
      <p:sp>
        <p:nvSpPr>
          <p:cNvPr id="2" name="Заголовок 1"/>
          <p:cNvSpPr>
            <a:spLocks noGrp="1"/>
          </p:cNvSpPr>
          <p:nvPr>
            <p:ph type="title"/>
          </p:nvPr>
        </p:nvSpPr>
        <p:spPr>
          <a:xfrm>
            <a:off x="342900" y="251520"/>
            <a:ext cx="6182444" cy="720080"/>
          </a:xfrm>
        </p:spPr>
        <p:txBody>
          <a:bodyPr>
            <a:normAutofit/>
          </a:bodyPr>
          <a:lstStyle/>
          <a:p>
            <a:r>
              <a:rPr lang="ru-RU"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План по познавательно-исследовательской деятельности в старшей группе (продолжение)</a:t>
            </a: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94193231"/>
              </p:ext>
            </p:extLst>
          </p:nvPr>
        </p:nvGraphicFramePr>
        <p:xfrm>
          <a:off x="404662" y="1187624"/>
          <a:ext cx="6192689" cy="3914140"/>
        </p:xfrm>
        <a:graphic>
          <a:graphicData uri="http://schemas.openxmlformats.org/drawingml/2006/table">
            <a:tbl>
              <a:tblPr/>
              <a:tblGrid>
                <a:gridCol w="989935"/>
                <a:gridCol w="1695576"/>
                <a:gridCol w="1753589"/>
                <a:gridCol w="1753589"/>
              </a:tblGrid>
              <a:tr h="1512168">
                <a:tc>
                  <a:txBody>
                    <a:bodyPr/>
                    <a:lstStyle/>
                    <a:p>
                      <a:pPr>
                        <a:lnSpc>
                          <a:spcPct val="107000"/>
                        </a:lnSpc>
                        <a:spcAft>
                          <a:spcPts val="0"/>
                        </a:spcAft>
                      </a:pPr>
                      <a:r>
                        <a:rPr lang="ru-RU" sz="1200" dirty="0">
                          <a:latin typeface="Times New Roman"/>
                          <a:ea typeface="Calibri"/>
                          <a:cs typeface="Times New Roman"/>
                        </a:rPr>
                        <a:t>Апрель</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«Можно ли поймать воздух?»</a:t>
                      </a:r>
                    </a:p>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dirty="0" smtClean="0">
                          <a:latin typeface="Times New Roman"/>
                          <a:ea typeface="Calibri"/>
                          <a:cs typeface="Times New Roman"/>
                        </a:rPr>
                        <a:t>Закрепить </a:t>
                      </a:r>
                      <a:r>
                        <a:rPr lang="ru-RU" sz="1200" kern="1200" dirty="0" smtClean="0">
                          <a:solidFill>
                            <a:schemeClr val="tx1"/>
                          </a:solidFill>
                          <a:effectLst/>
                          <a:latin typeface="+mn-lt"/>
                          <a:ea typeface="+mn-ea"/>
                          <a:cs typeface="+mn-cs"/>
                        </a:rPr>
                        <a:t>понятие детей о таком свойстве воздуха, как прозрачность, невидимость. Помочь понять детям опасность загрязнения воздуха для человека и всего живого на планете.</a:t>
                      </a: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dirty="0">
                          <a:latin typeface="Times New Roman"/>
                          <a:ea typeface="Calibri"/>
                          <a:cs typeface="Times New Roman"/>
                        </a:rPr>
                        <a:t>Учить </a:t>
                      </a:r>
                      <a:r>
                        <a:rPr lang="ru-RU" sz="1200" kern="1200" dirty="0" smtClean="0">
                          <a:solidFill>
                            <a:schemeClr val="tx1"/>
                          </a:solidFill>
                          <a:effectLst/>
                          <a:latin typeface="+mn-lt"/>
                          <a:ea typeface="+mn-ea"/>
                          <a:cs typeface="+mn-cs"/>
                        </a:rPr>
                        <a:t>понять детям опасность загрязнения воздуха для человека и всего живого на планете.</a:t>
                      </a:r>
                      <a:endParaRPr lang="ru-RU" sz="1200" dirty="0">
                        <a:latin typeface="Times New Roman"/>
                        <a:ea typeface="Times New Roman"/>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80120">
                <a:tc>
                  <a:txBody>
                    <a:bodyPr/>
                    <a:lstStyle/>
                    <a:p>
                      <a:pPr>
                        <a:lnSpc>
                          <a:spcPct val="107000"/>
                        </a:lnSpc>
                        <a:spcAft>
                          <a:spcPts val="0"/>
                        </a:spcAft>
                      </a:pPr>
                      <a:r>
                        <a:rPr lang="ru-RU" sz="1200">
                          <a:latin typeface="Times New Roman"/>
                          <a:ea typeface="Calibri"/>
                          <a:cs typeface="Times New Roman"/>
                        </a:rPr>
                        <a:t>Май </a:t>
                      </a:r>
                      <a:endParaRPr lang="ru-RU" sz="120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ru-RU" sz="1200" b="0" i="0" kern="1200" dirty="0" smtClean="0">
                          <a:solidFill>
                            <a:schemeClr val="tx1"/>
                          </a:solidFill>
                          <a:effectLst/>
                          <a:latin typeface="Times New Roman" panose="02020603050405020304" pitchFamily="18" charset="0"/>
                          <a:ea typeface="+mn-ea"/>
                          <a:cs typeface="Times New Roman" panose="02020603050405020304" pitchFamily="18" charset="0"/>
                        </a:rPr>
                        <a:t>«Подарок для гнома» </a:t>
                      </a: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Уточнить</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представления детей о том, что в воде растворяются некоторые вещества (соль). В результате опыта подвести детей к пониманию того, что вода испаряется (выращивание кристалла из соли)</a:t>
                      </a:r>
                    </a:p>
                    <a:p>
                      <a:pPr>
                        <a:lnSpc>
                          <a:spcPct val="107000"/>
                        </a:lnSpc>
                        <a:spcAft>
                          <a:spcPts val="0"/>
                        </a:spcAft>
                      </a:pPr>
                      <a:r>
                        <a:rPr lang="ru-RU" sz="1200" dirty="0" smtClean="0">
                          <a:latin typeface="Times New Roman"/>
                          <a:ea typeface="Calibri"/>
                          <a:cs typeface="Times New Roman"/>
                        </a:rPr>
                        <a:t>и </a:t>
                      </a:r>
                      <a:r>
                        <a:rPr lang="ru-RU" sz="1200" dirty="0">
                          <a:latin typeface="Times New Roman"/>
                          <a:ea typeface="Calibri"/>
                          <a:cs typeface="Times New Roman"/>
                        </a:rPr>
                        <a:t>ветре разлетаться. </a:t>
                      </a:r>
                      <a:endParaRPr lang="ru-RU" sz="1200" dirty="0">
                        <a:latin typeface="Calibri"/>
                        <a:ea typeface="Calibri"/>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ru-RU" sz="1200" dirty="0">
                          <a:latin typeface="Times New Roman"/>
                          <a:ea typeface="Calibri"/>
                          <a:cs typeface="Times New Roman"/>
                        </a:rPr>
                        <a:t>Закрепить правила безопасности при работе с </a:t>
                      </a:r>
                      <a:r>
                        <a:rPr lang="ru-RU" sz="1200" dirty="0" smtClean="0">
                          <a:latin typeface="Times New Roman"/>
                          <a:ea typeface="Calibri"/>
                          <a:cs typeface="Times New Roman"/>
                        </a:rPr>
                        <a:t>солью. </a:t>
                      </a:r>
                      <a:r>
                        <a:rPr lang="ru-RU" sz="1200" dirty="0">
                          <a:latin typeface="Times New Roman"/>
                          <a:ea typeface="Calibri"/>
                          <a:cs typeface="Times New Roman"/>
                        </a:rPr>
                        <a:t>Развивать зрительно- слуховые связи. </a:t>
                      </a:r>
                      <a:endParaRPr lang="ru-RU" sz="1200" dirty="0">
                        <a:latin typeface="Times New Roman"/>
                        <a:ea typeface="Times New Roman"/>
                        <a:cs typeface="Times New Roman"/>
                      </a:endParaRPr>
                    </a:p>
                  </a:txBody>
                  <a:tcPr marL="34148" marR="34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p:spPr>
      </p:pic>
      <p:sp>
        <p:nvSpPr>
          <p:cNvPr id="2" name="Заголовок 1"/>
          <p:cNvSpPr>
            <a:spLocks noGrp="1"/>
          </p:cNvSpPr>
          <p:nvPr>
            <p:ph type="title"/>
          </p:nvPr>
        </p:nvSpPr>
        <p:spPr>
          <a:xfrm>
            <a:off x="332656" y="179512"/>
            <a:ext cx="6182444" cy="8784976"/>
          </a:xfrm>
        </p:spPr>
        <p:txBody>
          <a:bodyPr>
            <a:normAutofit fontScale="90000"/>
          </a:bodyPr>
          <a:lstStyle/>
          <a:p>
            <a:pPr algn="l"/>
            <a:r>
              <a:rPr lang="ru-RU" sz="3100" b="1" i="1" dirty="0" smtClean="0">
                <a:latin typeface="Times New Roman" pitchFamily="18" charset="0"/>
                <a:cs typeface="Times New Roman" pitchFamily="18" charset="0"/>
              </a:rPr>
              <a:t>Анкета для родителей </a:t>
            </a:r>
            <a:r>
              <a:rPr lang="ru-RU" sz="1600" b="1" i="1" dirty="0" smtClean="0">
                <a:latin typeface="Times New Roman" pitchFamily="18" charset="0"/>
                <a:cs typeface="Times New Roman" pitchFamily="18" charset="0"/>
              </a:rPr>
              <a:t/>
            </a:r>
            <a:br>
              <a:rPr lang="ru-RU" sz="1600" b="1"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Уважаемые родители!</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Нам важно знать ваше отношение к познавательно-исследовательской деятельности детей. Подчеркните один из вариантов ответов или ответьте на предложенный вопрос.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1. Часто ли Ваш ребенок задает вопросы?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(Да / Нет / Никогда)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 Как Вы на них реагируете?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стараюсь доступно рассказать ребенку все, что знаю;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 отвечаю первое, что приходит в голову;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говорю, что у меня нет времени.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3. В чем проявляется исследовательская активность Вашего ребенка?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предпочитает самостоятельно исследовать окружающие его предметы;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 любит узнавать новое из разных источников (просмотр телевизионных передач, чтение детских энциклопедий, рассказы взрослых).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редко проявляет исследовательскую активность.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4. С какими предметами и материалами любит экспериментировать Ваш ребенок?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5. Как Вы думаете, нужно ли проводить элементарные опыты или занятия по экспериментированию в детском саду?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ДА НЕТ (нужное подчеркнуть)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6. Как вы поддерживаете интерес ребенка к экспериментированию?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7. Нужна ли Вам консультационная помощь по организации детского экспериментирования в домашних условиях? ДА НЕТ (нужное подчеркнуть).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Благодарим Вас за сотрудничество!</a:t>
            </a:r>
            <a:r>
              <a:rPr lang="ru-RU" sz="2000" dirty="0" smtClean="0"/>
              <a:t/>
            </a:r>
            <a:br>
              <a:rPr lang="ru-RU" sz="2000" dirty="0" smtClean="0"/>
            </a:br>
            <a:endParaRPr lang="ru-RU"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1412776" y="971600"/>
            <a:ext cx="4968552" cy="6740307"/>
          </a:xfrm>
          <a:prstGeom prst="rect">
            <a:avLst/>
          </a:prstGeom>
        </p:spPr>
        <p:txBody>
          <a:bodyPr wrap="square">
            <a:spAutoFit/>
          </a:bodyPr>
          <a:lstStyle/>
          <a:p>
            <a:pPr algn="ctr"/>
            <a:r>
              <a:rPr lang="ru-RU" sz="3600" b="1" i="1" dirty="0">
                <a:latin typeface="Times New Roman" panose="02020603050405020304" pitchFamily="18" charset="0"/>
                <a:cs typeface="Times New Roman" panose="02020603050405020304" pitchFamily="18" charset="0"/>
              </a:rPr>
              <a:t>Педагогическое кредо </a:t>
            </a:r>
            <a:endParaRPr lang="ru-RU" sz="3600" b="1" i="1" dirty="0" smtClean="0">
              <a:latin typeface="Times New Roman" panose="02020603050405020304" pitchFamily="18" charset="0"/>
              <a:cs typeface="Times New Roman" panose="02020603050405020304" pitchFamily="18" charset="0"/>
            </a:endParaRPr>
          </a:p>
          <a:p>
            <a:endParaRPr lang="ru-RU" sz="3600" b="1" i="1" dirty="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Нравится нам это или </a:t>
            </a:r>
            <a:r>
              <a:rPr lang="ru-RU" sz="2400" b="1" i="1" dirty="0" smtClean="0">
                <a:latin typeface="Times New Roman" panose="02020603050405020304" pitchFamily="18" charset="0"/>
                <a:cs typeface="Times New Roman" panose="02020603050405020304" pitchFamily="18" charset="0"/>
              </a:rPr>
              <a:t>нет, </a:t>
            </a:r>
          </a:p>
          <a:p>
            <a:endParaRPr lang="ru-RU" sz="2400" b="1" i="1"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                                  но      ребенок, </a:t>
            </a:r>
          </a:p>
          <a:p>
            <a:endParaRPr lang="ru-RU" sz="2400" b="1" i="1"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с которым </a:t>
            </a:r>
            <a:r>
              <a:rPr lang="ru-RU" sz="2400" b="1" i="1" dirty="0">
                <a:latin typeface="Times New Roman" panose="02020603050405020304" pitchFamily="18" charset="0"/>
                <a:cs typeface="Times New Roman" panose="02020603050405020304" pitchFamily="18" charset="0"/>
              </a:rPr>
              <a:t>труднее  </a:t>
            </a:r>
            <a:r>
              <a:rPr lang="ru-RU" sz="2400" b="1" i="1" dirty="0" smtClean="0">
                <a:latin typeface="Times New Roman" panose="02020603050405020304" pitchFamily="18" charset="0"/>
                <a:cs typeface="Times New Roman" panose="02020603050405020304" pitchFamily="18" charset="0"/>
              </a:rPr>
              <a:t>всего</a:t>
            </a:r>
          </a:p>
          <a:p>
            <a:r>
              <a:rPr lang="ru-RU" sz="2400" b="1" i="1" dirty="0" smtClean="0">
                <a:latin typeface="Times New Roman" panose="02020603050405020304" pitchFamily="18" charset="0"/>
                <a:cs typeface="Times New Roman" panose="02020603050405020304" pitchFamily="18" charset="0"/>
              </a:rPr>
              <a:t>                             </a:t>
            </a:r>
          </a:p>
          <a:p>
            <a:r>
              <a:rPr lang="ru-RU" sz="2400" b="1" i="1" dirty="0" smtClean="0">
                <a:latin typeface="Times New Roman" panose="02020603050405020304" pitchFamily="18" charset="0"/>
                <a:cs typeface="Times New Roman" panose="02020603050405020304" pitchFamily="18" charset="0"/>
              </a:rPr>
              <a:t>                                      управиться</a:t>
            </a:r>
            <a:r>
              <a:rPr lang="ru-RU" sz="2400" b="1" i="1" dirty="0">
                <a:latin typeface="Times New Roman" panose="02020603050405020304" pitchFamily="18" charset="0"/>
                <a:cs typeface="Times New Roman" panose="02020603050405020304" pitchFamily="18" charset="0"/>
              </a:rPr>
              <a:t>, </a:t>
            </a:r>
            <a:endParaRPr lang="ru-RU" sz="2400" b="1" i="1" dirty="0" smtClean="0">
              <a:latin typeface="Times New Roman" panose="02020603050405020304" pitchFamily="18" charset="0"/>
              <a:cs typeface="Times New Roman" panose="02020603050405020304" pitchFamily="18" charset="0"/>
            </a:endParaRPr>
          </a:p>
          <a:p>
            <a:pPr algn="ctr"/>
            <a:endParaRPr lang="ru-RU" sz="2400" b="1" i="1"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                -  именно </a:t>
            </a:r>
            <a:r>
              <a:rPr lang="ru-RU" sz="2400" b="1" i="1" dirty="0">
                <a:latin typeface="Times New Roman" panose="02020603050405020304" pitchFamily="18" charset="0"/>
                <a:cs typeface="Times New Roman" panose="02020603050405020304" pitchFamily="18" charset="0"/>
              </a:rPr>
              <a:t>тот, </a:t>
            </a:r>
            <a:endParaRPr lang="ru-RU" sz="2400" b="1" i="1"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    </a:t>
            </a:r>
          </a:p>
          <a:p>
            <a:r>
              <a:rPr lang="ru-RU" sz="2400" b="1" i="1" dirty="0" smtClean="0">
                <a:latin typeface="Times New Roman" panose="02020603050405020304" pitchFamily="18" charset="0"/>
                <a:cs typeface="Times New Roman" panose="02020603050405020304" pitchFamily="18" charset="0"/>
              </a:rPr>
              <a:t>   которым впоследствии </a:t>
            </a:r>
          </a:p>
          <a:p>
            <a:endParaRPr lang="ru-RU" sz="2400" b="1" i="1"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             мы больше  всего </a:t>
            </a:r>
            <a:r>
              <a:rPr lang="ru-RU" sz="2400" b="1" i="1" dirty="0">
                <a:latin typeface="Times New Roman" panose="02020603050405020304" pitchFamily="18" charset="0"/>
                <a:cs typeface="Times New Roman" panose="02020603050405020304" pitchFamily="18" charset="0"/>
              </a:rPr>
              <a:t>гордимся</a:t>
            </a:r>
            <a:r>
              <a:rPr lang="ru-RU" sz="2400" b="1" i="1" dirty="0" smtClean="0">
                <a:latin typeface="Times New Roman" panose="02020603050405020304" pitchFamily="18" charset="0"/>
                <a:cs typeface="Times New Roman" panose="02020603050405020304" pitchFamily="18" charset="0"/>
              </a:rPr>
              <a:t>»</a:t>
            </a:r>
          </a:p>
          <a:p>
            <a:pPr algn="r"/>
            <a:endParaRPr lang="ru-RU" sz="2400" b="1" i="1" dirty="0" smtClean="0">
              <a:latin typeface="Times New Roman" panose="02020603050405020304" pitchFamily="18" charset="0"/>
              <a:cs typeface="Times New Roman" panose="02020603050405020304" pitchFamily="18" charset="0"/>
            </a:endParaRPr>
          </a:p>
          <a:p>
            <a:pPr algn="r"/>
            <a:r>
              <a:rPr lang="ru-RU" sz="2400" b="1" i="1" dirty="0" smtClean="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(Миньон </a:t>
            </a:r>
            <a:r>
              <a:rPr lang="ru-RU" sz="2400" b="1" i="1" dirty="0" err="1">
                <a:latin typeface="Times New Roman" panose="02020603050405020304" pitchFamily="18" charset="0"/>
                <a:cs typeface="Times New Roman" panose="02020603050405020304" pitchFamily="18" charset="0"/>
              </a:rPr>
              <a:t>Маклофлин</a:t>
            </a:r>
            <a:r>
              <a:rPr lang="ru-RU" sz="2400" b="1" i="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2" name="Заголовок 1"/>
          <p:cNvSpPr>
            <a:spLocks noGrp="1"/>
          </p:cNvSpPr>
          <p:nvPr>
            <p:ph type="title"/>
          </p:nvPr>
        </p:nvSpPr>
        <p:spPr>
          <a:xfrm>
            <a:off x="1052736" y="179512"/>
            <a:ext cx="5030316" cy="360040"/>
          </a:xfrm>
        </p:spPr>
        <p:txBody>
          <a:bodyPr>
            <a:noAutofit/>
          </a:bodyPr>
          <a:lstStyle/>
          <a:p>
            <a:r>
              <a:rPr lang="ru-RU" sz="2800" b="1" dirty="0" smtClean="0">
                <a:solidFill>
                  <a:srgbClr val="0070C0"/>
                </a:solidFill>
                <a:effectLst>
                  <a:outerShdw blurRad="38100" dist="38100" dir="2700000" algn="tl">
                    <a:srgbClr val="000000">
                      <a:alpha val="43137"/>
                    </a:srgbClr>
                  </a:outerShdw>
                </a:effectLst>
              </a:rPr>
              <a:t>Экспериментирование с водой </a:t>
            </a:r>
            <a:endParaRPr lang="ru-RU" sz="2800" b="1" dirty="0">
              <a:solidFill>
                <a:srgbClr val="0070C0"/>
              </a:solidFill>
              <a:effectLst>
                <a:outerShdw blurRad="38100" dist="38100" dir="2700000" algn="tl">
                  <a:srgbClr val="000000">
                    <a:alpha val="43137"/>
                  </a:srgbClr>
                </a:outerShdw>
              </a:effectLst>
            </a:endParaRPr>
          </a:p>
        </p:txBody>
      </p:sp>
      <p:sp>
        <p:nvSpPr>
          <p:cNvPr id="3" name="AutoShape 2" descr="blob:https://web.whatsapp.com/51eb9451-74a8-4898-9cac-4de3f41c71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blob:https://web.whatsapp.com/51eb9451-74a8-4898-9cac-4de3f41c71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blob:https://web.whatsapp.com/51eb9451-74a8-4898-9cac-4de3f41c712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blob:https://web.whatsapp.com/51eb9451-74a8-4898-9cac-4de3f41c712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0" descr="blob:https://web.whatsapp.com/51eb9451-74a8-4898-9cac-4de3f41c712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6331" name="Picture 11" descr="C:\Users\Интизар\Desktop\ddc83757-c3f0-44c5-ab7e-e0229c98f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072" y="755576"/>
            <a:ext cx="2304257"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6332" name="Picture 12" descr="C:\Users\Интизар\Desktop\16413b80-00e6-4fd5-9d20-e686f8307fb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760" y="1043608"/>
            <a:ext cx="237626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C:\Users\Интизар\Desktop\1a4105cc-44ae-47b3-b7f2-5240012a07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3056" y="5292080"/>
            <a:ext cx="237626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descr="C:\Users\Интизар\Desktop\64f73575-7a2b-4fac-a57f-d1b823df60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8760" y="5148064"/>
            <a:ext cx="2312169"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10327" y="0"/>
            <a:ext cx="6858000" cy="9144000"/>
          </a:xfrm>
          <a:prstGeom prst="rect">
            <a:avLst/>
          </a:prstGeom>
          <a:noFill/>
        </p:spPr>
      </p:pic>
      <p:pic>
        <p:nvPicPr>
          <p:cNvPr id="57346" name="Picture 2" descr="F:\НАИДА КОНКУРС\0e17715c-24c8-4ae0-a282-e77259f685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04" y="755576"/>
            <a:ext cx="231287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descr="F:\НАИДА КОНКУРС\8a0a8923-f50a-4c0f-8f82-81e132e1f5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9040" y="755576"/>
            <a:ext cx="2286251" cy="4038878"/>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F:\НАИДА КОНКУРС\498274e3-9753-47de-8e27-ecf3f2d83bd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712" y="5004048"/>
            <a:ext cx="2240868"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F:\НАИДА КОНКУРС\5b343ec4-be43-4835-8680-b084e8c8d8d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5023" y="5004048"/>
            <a:ext cx="2520281"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6872" y="251520"/>
            <a:ext cx="2809675" cy="369332"/>
          </a:xfrm>
          <a:prstGeom prst="rect">
            <a:avLst/>
          </a:prstGeom>
        </p:spPr>
        <p:txBody>
          <a:bodyPr wrap="square">
            <a:spAutoFit/>
          </a:bodyPr>
          <a:lstStyle/>
          <a:p>
            <a:r>
              <a:rPr lang="ru-RU" b="1" dirty="0" smtClean="0">
                <a:solidFill>
                  <a:srgbClr val="0070C0"/>
                </a:solidFill>
              </a:rPr>
              <a:t>ВЕСЕЛЫЙ ОГОРОД</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20072"/>
            <a:ext cx="6858000" cy="9327926"/>
          </a:xfrm>
          <a:prstGeom prst="rect">
            <a:avLst/>
          </a:prstGeom>
          <a:noFill/>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712" y="1403648"/>
            <a:ext cx="251280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9040" y="1763688"/>
            <a:ext cx="260559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792" y="5508104"/>
            <a:ext cx="4409320" cy="36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84784" y="395537"/>
            <a:ext cx="4320480" cy="400110"/>
          </a:xfrm>
          <a:prstGeom prst="rect">
            <a:avLst/>
          </a:prstGeom>
        </p:spPr>
        <p:txBody>
          <a:bodyPr wrap="square">
            <a:spAutoFit/>
          </a:bodyPr>
          <a:lstStyle/>
          <a:p>
            <a:r>
              <a:rPr lang="ru-RU" sz="2000" b="1" dirty="0">
                <a:solidFill>
                  <a:srgbClr val="0070C0"/>
                </a:solidFill>
              </a:rPr>
              <a:t>ПДД</a:t>
            </a:r>
            <a:r>
              <a:rPr lang="ru-RU" b="1" dirty="0">
                <a:solidFill>
                  <a:srgbClr val="0070C0"/>
                </a:solidFill>
              </a:rPr>
              <a:t> ДОЛЖНЫ ЗНАТЬ ВЗРОСЛЫЕ И ДЕТИ</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AutoShape 2" descr="blob:https://web.whatsapp.com/9c45f82e-7a2b-4bc0-87e3-81f41e59ca3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14500" y="467544"/>
            <a:ext cx="4306788" cy="830997"/>
          </a:xfrm>
          <a:prstGeom prst="rect">
            <a:avLst/>
          </a:prstGeom>
        </p:spPr>
        <p:txBody>
          <a:bodyPr wrap="square">
            <a:spAutoFit/>
          </a:bodyPr>
          <a:lstStyle/>
          <a:p>
            <a:pPr algn="ctr"/>
            <a:r>
              <a:rPr lang="ru-RU" sz="2400" b="1" dirty="0">
                <a:solidFill>
                  <a:srgbClr val="0070C0"/>
                </a:solidFill>
              </a:rPr>
              <a:t>Участие в городских мероприятиях</a:t>
            </a:r>
            <a:endParaRPr lang="ru-RU" sz="2400" dirty="0"/>
          </a:p>
        </p:txBody>
      </p:sp>
      <p:sp>
        <p:nvSpPr>
          <p:cNvPr id="8" name="Прямоугольник 7"/>
          <p:cNvSpPr/>
          <p:nvPr/>
        </p:nvSpPr>
        <p:spPr>
          <a:xfrm>
            <a:off x="1916832" y="1691680"/>
            <a:ext cx="2653932" cy="369332"/>
          </a:xfrm>
          <a:prstGeom prst="rect">
            <a:avLst/>
          </a:prstGeom>
        </p:spPr>
        <p:txBody>
          <a:bodyPr wrap="none">
            <a:spAutoFit/>
          </a:bodyPr>
          <a:lstStyle/>
          <a:p>
            <a:r>
              <a:rPr lang="ru-RU" dirty="0"/>
              <a:t>ВСТРЕЧАЕМ МАСЛЕНИЦУ</a:t>
            </a:r>
          </a:p>
        </p:txBody>
      </p:sp>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896" y="5868144"/>
            <a:ext cx="316835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12" y="2483768"/>
            <a:ext cx="246846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6" descr="C:\Users\Интизар\Desktop\a4a25a4f-1a95-4792-bce6-70765eef93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9040" y="2771800"/>
            <a:ext cx="2592288"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144463"/>
            <a:ext cx="7063677" cy="9418236"/>
          </a:xfrm>
          <a:prstGeom prst="rect">
            <a:avLst/>
          </a:prstGeom>
          <a:noFill/>
        </p:spPr>
      </p:pic>
      <p:sp>
        <p:nvSpPr>
          <p:cNvPr id="2" name="Заголовок 1"/>
          <p:cNvSpPr>
            <a:spLocks noGrp="1"/>
          </p:cNvSpPr>
          <p:nvPr>
            <p:ph type="title"/>
          </p:nvPr>
        </p:nvSpPr>
        <p:spPr>
          <a:xfrm>
            <a:off x="342900" y="366184"/>
            <a:ext cx="6172200" cy="1181480"/>
          </a:xfrm>
        </p:spPr>
        <p:txBody>
          <a:bodyPr>
            <a:normAutofit/>
          </a:bodyPr>
          <a:lstStyle/>
          <a:p>
            <a:r>
              <a:rPr lang="ru-RU" sz="3600" b="1" dirty="0">
                <a:solidFill>
                  <a:srgbClr val="0070C0"/>
                </a:solidFill>
                <a:effectLst>
                  <a:outerShdw blurRad="38100" dist="38100" dir="2700000" algn="tl">
                    <a:srgbClr val="000000">
                      <a:alpha val="43137"/>
                    </a:srgbClr>
                  </a:outerShdw>
                </a:effectLst>
              </a:rPr>
              <a:t>Фотогалерея</a:t>
            </a:r>
            <a:endParaRPr lang="ru-RU" sz="3600" b="1" dirty="0">
              <a:solidFill>
                <a:srgbClr val="0070C0"/>
              </a:solidFill>
            </a:endParaRPr>
          </a:p>
        </p:txBody>
      </p:sp>
      <p:sp>
        <p:nvSpPr>
          <p:cNvPr id="4" name="AutoShape 2" descr="blob:https://web.whatsapp.com/b43b6d8c-9e57-4c61-97b8-04960fe8357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blob:https://web.whatsapp.com/b43b6d8c-9e57-4c61-97b8-04960fe8357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7" descr="blob:https://web.whatsapp.com/a4a25a4f-1a95-4792-bce6-70765eef93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9" descr="blob:https://web.whatsapp.com/a4a25a4f-1a95-4792-bce6-70765eef93a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042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720" y="1403648"/>
            <a:ext cx="294347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5" descr="blob:https://web.whatsapp.com/dbc1d52e-2a67-4ac7-88be-0d45334e7aa3"/>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0432"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08" y="4932040"/>
            <a:ext cx="3240360" cy="403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332656" y="323528"/>
            <a:ext cx="6172200" cy="11814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mj-lt"/>
                <a:ea typeface="+mj-ea"/>
                <a:cs typeface="+mj-cs"/>
              </a:rPr>
              <a:t>Фотогалерея</a:t>
            </a:r>
            <a:endParaRPr kumimoji="0" lang="ru-RU" sz="36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6"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152400" y="152400"/>
            <a:ext cx="6858000" cy="9144000"/>
          </a:xfrm>
          <a:prstGeom prst="rect">
            <a:avLst/>
          </a:prstGeom>
          <a:noFill/>
        </p:spPr>
      </p:pic>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744" y="755576"/>
            <a:ext cx="32403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5064" y="5076056"/>
            <a:ext cx="285293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251520"/>
            <a:ext cx="3500561" cy="478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blob:https://web.whatsapp.com/9feb23ea-f75d-42ea-98cb-bfd4723bb43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34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936" y="5220072"/>
            <a:ext cx="3424701" cy="366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253"/>
          <a:stretch>
            <a:fillRect/>
          </a:stretch>
        </p:blipFill>
        <p:spPr bwMode="auto">
          <a:xfrm>
            <a:off x="548680" y="251520"/>
            <a:ext cx="3384376" cy="428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11756" b="2597"/>
          <a:stretch>
            <a:fillRect/>
          </a:stretch>
        </p:blipFill>
        <p:spPr bwMode="auto">
          <a:xfrm>
            <a:off x="2564903" y="4716016"/>
            <a:ext cx="405136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104805112_5111852_Gigiena11.png"/>
          <p:cNvPicPr>
            <a:picLocks noChangeAspect="1" noChangeArrowheads="1"/>
          </p:cNvPicPr>
          <p:nvPr/>
        </p:nvPicPr>
        <p:blipFill>
          <a:blip r:embed="rId2" cstate="email"/>
          <a:srcRect/>
          <a:stretch>
            <a:fillRect/>
          </a:stretch>
        </p:blipFill>
        <p:spPr bwMode="auto">
          <a:xfrm>
            <a:off x="-225630" y="0"/>
            <a:ext cx="7101408" cy="9144000"/>
          </a:xfrm>
          <a:prstGeom prst="rect">
            <a:avLst/>
          </a:prstGeom>
          <a:noFill/>
        </p:spPr>
      </p:pic>
      <p:sp>
        <p:nvSpPr>
          <p:cNvPr id="2" name="Заголовок 1"/>
          <p:cNvSpPr>
            <a:spLocks noGrp="1"/>
          </p:cNvSpPr>
          <p:nvPr>
            <p:ph type="ctrTitle"/>
          </p:nvPr>
        </p:nvSpPr>
        <p:spPr>
          <a:xfrm>
            <a:off x="514350" y="323529"/>
            <a:ext cx="5866978" cy="936103"/>
          </a:xfrm>
        </p:spPr>
        <p:txBody>
          <a:bodyPr/>
          <a:lstStyle/>
          <a:p>
            <a:r>
              <a:rPr lang="ru-RU" b="1" dirty="0" smtClean="0">
                <a:solidFill>
                  <a:srgbClr val="0070C0"/>
                </a:solidFill>
                <a:effectLst>
                  <a:outerShdw blurRad="38100" dist="38100" dir="2700000" algn="tl">
                    <a:srgbClr val="000000">
                      <a:alpha val="43137"/>
                    </a:srgbClr>
                  </a:outerShdw>
                </a:effectLst>
              </a:rPr>
              <a:t>Фотогалерея</a:t>
            </a:r>
            <a:endParaRPr lang="ru-RU" b="1" dirty="0">
              <a:solidFill>
                <a:srgbClr val="0070C0"/>
              </a:solidFill>
              <a:effectLst>
                <a:outerShdw blurRad="38100" dist="38100" dir="2700000" algn="tl">
                  <a:srgbClr val="000000">
                    <a:alpha val="43137"/>
                  </a:srgbClr>
                </a:outerShdw>
              </a:effectLst>
            </a:endParaRPr>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768" y="1403648"/>
            <a:ext cx="38606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1852"/>
          <a:stretch>
            <a:fillRect/>
          </a:stretch>
        </p:blipFill>
        <p:spPr bwMode="auto">
          <a:xfrm>
            <a:off x="2276872" y="5076056"/>
            <a:ext cx="401853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04" y="467544"/>
            <a:ext cx="37170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386" y="4716016"/>
            <a:ext cx="3574007"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7012109" cy="9296157"/>
          </a:xfrm>
          <a:prstGeom prst="rect">
            <a:avLst/>
          </a:prstGeom>
          <a:noFill/>
        </p:spPr>
      </p:pic>
      <p:sp>
        <p:nvSpPr>
          <p:cNvPr id="2" name="Заголовок 1"/>
          <p:cNvSpPr>
            <a:spLocks noGrp="1"/>
          </p:cNvSpPr>
          <p:nvPr>
            <p:ph type="title"/>
          </p:nvPr>
        </p:nvSpPr>
        <p:spPr>
          <a:xfrm>
            <a:off x="332656" y="0"/>
            <a:ext cx="6182444" cy="683568"/>
          </a:xfrm>
        </p:spPr>
        <p:txBody>
          <a:bodyPr>
            <a:normAutofit/>
          </a:bodyPr>
          <a:lstStyle/>
          <a:p>
            <a:r>
              <a:rPr lang="ru-RU" sz="2000" b="1" dirty="0" smtClean="0">
                <a:solidFill>
                  <a:srgbClr val="C00000"/>
                </a:solidFill>
                <a:latin typeface="Times New Roman" pitchFamily="18" charset="0"/>
                <a:cs typeface="Times New Roman" pitchFamily="18" charset="0"/>
              </a:rPr>
              <a:t>ЭССЕ</a:t>
            </a:r>
            <a:endParaRPr lang="ru-RU" sz="20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521297" y="611560"/>
            <a:ext cx="6336703" cy="8217634"/>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Кто </a:t>
            </a:r>
            <a:r>
              <a:rPr lang="ru-RU" sz="1600" dirty="0">
                <a:latin typeface="Times New Roman" panose="02020603050405020304" pitchFamily="18" charset="0"/>
                <a:cs typeface="Times New Roman" panose="02020603050405020304" pitchFamily="18" charset="0"/>
              </a:rPr>
              <a:t>такой воспитатель? Задавая себе этот вопрос, невольно возникают образы детей, их взгляды, ждущие от тебя ответов на все вопросы, которые помогут ребенку открыть свой единственный и неповторимый мир. Чувствуя ответственность своей профессии, я каждый раз убеждаюсь в правоте К.Д. Ушинского, что « все должно основываться на личности воспитателя». Детство – это прекрасная и ответственная пора. Ребенок как лист чистой бумаги, если напишешь на ней что – то с ошибкой, исправить ее в дальнейшем будет очень трудно. А чтобы этих ошибок было как можно меньше, воспитатель должен обладать большим арсеналом личностных и профессиональных качеств, таких как доброта, мудрость, целеустремленность, отзывчивость, образованность. Воспитатель детского сада немного волшебник. Почему спросите вы? Потому что все дети ежесекундно ждут от нас, взрослых, сказки, чуда, открытий. А педагоги по дуновению волшебной палочки приносят в их души новые впечатления. Каждый день я всматриваюсь в широко раскрытые глаза своих воспитанников. Сколько в них чувств, переживаний. Глаза ребенка – это состояние души, в  которых многое можно увидеть. Чтобы побольше узнать о ребенке, сердце воспитателя должно быть не только добрым, но и зрячим.   Да …Воспитатель для ребенка в детском саду – главный человек, кладезь знании и умении. Размышляя о своем жизненном пути, я прекрасно понимаю, что не могу провести грань, где заканчивается моя работа и начинается личная жизнь. Наверно, это и есть моя дорога, зовущая и ведущая к бесконечной жизни в душах моих ребят. Каждый день я открываю дверь детского сада и захожу в группу. Вновь я вижу взоры моих детей. Их светлые, ясные, любопытные, верящие, добрые, чистые глаза, оценивающие каждый мой взгляд, поступок, шаг. Они многого ожидают от меня. Я воспитатель! И этим я горжусь!    </a:t>
            </a:r>
          </a:p>
          <a:p>
            <a:r>
              <a:rPr lang="ru-RU" sz="1600" dirty="0" smtClean="0">
                <a:latin typeface="Times New Roman" panose="02020603050405020304" pitchFamily="18" charset="0"/>
                <a:cs typeface="Times New Roman" panose="02020603050405020304" pitchFamily="18" charset="0"/>
              </a:rPr>
              <a:t>                             </a:t>
            </a:r>
          </a:p>
          <a:p>
            <a:pPr algn="ctr"/>
            <a:r>
              <a:rPr lang="ru-RU" sz="1600" dirty="0" smtClean="0">
                <a:latin typeface="Times New Roman" panose="02020603050405020304" pitchFamily="18" charset="0"/>
                <a:cs typeface="Times New Roman" panose="02020603050405020304" pitchFamily="18" charset="0"/>
              </a:rPr>
              <a:t>Горжусь </a:t>
            </a:r>
            <a:r>
              <a:rPr lang="ru-RU" sz="1600" dirty="0">
                <a:latin typeface="Times New Roman" panose="02020603050405020304" pitchFamily="18" charset="0"/>
                <a:cs typeface="Times New Roman" panose="02020603050405020304" pitchFamily="18" charset="0"/>
              </a:rPr>
              <a:t>и тем, что рядом </a:t>
            </a:r>
            <a:r>
              <a:rPr lang="ru-RU" sz="1600" dirty="0" smtClean="0">
                <a:latin typeface="Times New Roman" panose="02020603050405020304" pitchFamily="18" charset="0"/>
                <a:cs typeface="Times New Roman" panose="02020603050405020304" pitchFamily="18" charset="0"/>
              </a:rPr>
              <a:t>всегда дети! </a:t>
            </a:r>
          </a:p>
          <a:p>
            <a:pPr algn="ctr"/>
            <a:r>
              <a:rPr lang="ru-RU" sz="1600" dirty="0" smtClean="0">
                <a:latin typeface="Times New Roman" panose="02020603050405020304" pitchFamily="18" charset="0"/>
                <a:cs typeface="Times New Roman" panose="02020603050405020304" pitchFamily="18" charset="0"/>
              </a:rPr>
              <a:t>Своими знаниями с ними я делюсь </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И </a:t>
            </a:r>
            <a:r>
              <a:rPr lang="ru-RU" sz="1600" dirty="0">
                <a:latin typeface="Times New Roman" panose="02020603050405020304" pitchFamily="18" charset="0"/>
                <a:cs typeface="Times New Roman" panose="02020603050405020304" pitchFamily="18" charset="0"/>
              </a:rPr>
              <a:t>вместе за руку идем мы по планете!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836712" y="395536"/>
            <a:ext cx="5877272" cy="8424935"/>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Счастлива ли я? Счастье у каждого свое, оно складывается из многих показателей</a:t>
            </a:r>
            <a:r>
              <a:rPr lang="ru-RU" sz="1600" dirty="0" smtClean="0">
                <a:latin typeface="Times New Roman" panose="02020603050405020304" pitchFamily="18" charset="0"/>
                <a:cs typeface="Times New Roman" panose="02020603050405020304" pitchFamily="18" charset="0"/>
              </a:rPr>
              <a:t>.</a:t>
            </a: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Одно из его составляющих для меня – выбранная профессия. Я счастливый человек. У меня есть любимое дело. Я нахожусь в постоянном творческом поиске. Ведь только творческий воспитатель может заразить своим теплом, верой</a:t>
            </a:r>
            <a:r>
              <a:rPr lang="ru-RU" sz="1600" dirty="0" smtClean="0">
                <a:latin typeface="Times New Roman" panose="02020603050405020304" pitchFamily="18" charset="0"/>
                <a:cs typeface="Times New Roman" panose="02020603050405020304" pitchFamily="18" charset="0"/>
              </a:rPr>
              <a:t>,</a:t>
            </a: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талантом.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Я </a:t>
            </a:r>
            <a:r>
              <a:rPr lang="ru-RU" sz="1600" dirty="0">
                <a:latin typeface="Times New Roman" panose="02020603050405020304" pitchFamily="18" charset="0"/>
                <a:cs typeface="Times New Roman" panose="02020603050405020304" pitchFamily="18" charset="0"/>
              </a:rPr>
              <a:t>счастлива, потому что у меня есть возможность вновь и вновь открывать новый мир </a:t>
            </a:r>
            <a:r>
              <a:rPr lang="ru-RU" sz="1600" dirty="0" smtClean="0">
                <a:latin typeface="Times New Roman" panose="02020603050405020304" pitchFamily="18" charset="0"/>
                <a:cs typeface="Times New Roman" panose="02020603050405020304" pitchFamily="18" charset="0"/>
              </a:rPr>
              <a:t>и вбирать </a:t>
            </a:r>
            <a:r>
              <a:rPr lang="ru-RU" sz="1600" dirty="0">
                <a:latin typeface="Times New Roman" panose="02020603050405020304" pitchFamily="18" charset="0"/>
                <a:cs typeface="Times New Roman" panose="02020603050405020304" pitchFamily="18" charset="0"/>
              </a:rPr>
              <a:t>новые знания</a:t>
            </a:r>
            <a:r>
              <a:rPr lang="ru-RU" sz="1600" dirty="0" smtClean="0">
                <a:latin typeface="Times New Roman" panose="02020603050405020304" pitchFamily="18" charset="0"/>
                <a:cs typeface="Times New Roman" panose="02020603050405020304" pitchFamily="18" charset="0"/>
              </a:rPr>
              <a:t>.</a:t>
            </a: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Я счастлива, потому что, отдавая тепло своей души детям, становлюсь богаче. Уверена, что не стоит бояться  рисковать, меняться, учиться жизни. Стоит пробовать, дерзать, творить и никогда не останавливаться на достигнутом. Делая первые, еще совсем неуверенные, робкие « шаги» в педагогической жизни, я мечтала стать хорошим воспитателем, настоящим другом для своих детей. </a:t>
            </a:r>
            <a:r>
              <a:rPr lang="ru-RU" sz="1600" dirty="0" smtClean="0">
                <a:latin typeface="Times New Roman" panose="02020603050405020304" pitchFamily="18" charset="0"/>
                <a:cs typeface="Times New Roman" panose="02020603050405020304" pitchFamily="18" charset="0"/>
              </a:rPr>
              <a:t>Сегодня </a:t>
            </a:r>
            <a:r>
              <a:rPr lang="ru-RU" sz="1600" dirty="0">
                <a:latin typeface="Times New Roman" panose="02020603050405020304" pitchFamily="18" charset="0"/>
                <a:cs typeface="Times New Roman" panose="02020603050405020304" pitchFamily="18" charset="0"/>
              </a:rPr>
              <a:t>я с уверенностью могу сказать: « Моя мечта сбылась!»   </a:t>
            </a:r>
          </a:p>
          <a:p>
            <a:pPr algn="ctr"/>
            <a:r>
              <a:rPr lang="ru-RU" sz="1600" i="1" dirty="0" smtClean="0">
                <a:latin typeface="Times New Roman" panose="02020603050405020304" pitchFamily="18" charset="0"/>
                <a:cs typeface="Times New Roman" panose="02020603050405020304" pitchFamily="18" charset="0"/>
              </a:rPr>
              <a:t>Мне </a:t>
            </a:r>
            <a:r>
              <a:rPr lang="ru-RU" sz="1600" i="1" dirty="0">
                <a:latin typeface="Times New Roman" panose="02020603050405020304" pitchFamily="18" charset="0"/>
                <a:cs typeface="Times New Roman" panose="02020603050405020304" pitchFamily="18" charset="0"/>
              </a:rPr>
              <a:t>говорят, что слишком много любви я  детям </a:t>
            </a:r>
            <a:r>
              <a:rPr lang="ru-RU" sz="1600" i="1" dirty="0" smtClean="0">
                <a:latin typeface="Times New Roman" panose="02020603050405020304" pitchFamily="18" charset="0"/>
                <a:cs typeface="Times New Roman" panose="02020603050405020304" pitchFamily="18" charset="0"/>
              </a:rPr>
              <a:t>отдаю,</a:t>
            </a:r>
          </a:p>
          <a:p>
            <a:pPr algn="ctr"/>
            <a:r>
              <a:rPr lang="ru-RU" sz="1600" i="1" dirty="0" smtClean="0">
                <a:latin typeface="Times New Roman" panose="02020603050405020304" pitchFamily="18" charset="0"/>
                <a:cs typeface="Times New Roman" panose="02020603050405020304" pitchFamily="18" charset="0"/>
              </a:rPr>
              <a:t>Что </a:t>
            </a:r>
            <a:r>
              <a:rPr lang="ru-RU" sz="1600" i="1" dirty="0">
                <a:latin typeface="Times New Roman" panose="02020603050405020304" pitchFamily="18" charset="0"/>
                <a:cs typeface="Times New Roman" panose="02020603050405020304" pitchFamily="18" charset="0"/>
              </a:rPr>
              <a:t>материнская тревога до срока  старит жизнь мою</a:t>
            </a:r>
            <a:r>
              <a:rPr lang="ru-RU" sz="1600" i="1" dirty="0" smtClean="0">
                <a:latin typeface="Times New Roman" panose="02020603050405020304" pitchFamily="18" charset="0"/>
                <a:cs typeface="Times New Roman" panose="02020603050405020304" pitchFamily="18" charset="0"/>
              </a:rPr>
              <a:t>.</a:t>
            </a:r>
          </a:p>
          <a:p>
            <a:pPr algn="ctr"/>
            <a:r>
              <a:rPr lang="ru-RU" sz="1600" i="1" dirty="0" smtClean="0">
                <a:latin typeface="Times New Roman" panose="02020603050405020304" pitchFamily="18" charset="0"/>
                <a:cs typeface="Times New Roman" panose="02020603050405020304" pitchFamily="18" charset="0"/>
              </a:rPr>
              <a:t>Но </a:t>
            </a:r>
            <a:r>
              <a:rPr lang="ru-RU" sz="1600" i="1" dirty="0">
                <a:latin typeface="Times New Roman" panose="02020603050405020304" pitchFamily="18" charset="0"/>
                <a:cs typeface="Times New Roman" panose="02020603050405020304" pitchFamily="18" charset="0"/>
              </a:rPr>
              <a:t>что смогу я им ответить сердцам бесстрашным как броня</a:t>
            </a:r>
            <a:r>
              <a:rPr lang="ru-RU" sz="1600" i="1" dirty="0" smtClean="0">
                <a:latin typeface="Times New Roman" panose="02020603050405020304" pitchFamily="18" charset="0"/>
                <a:cs typeface="Times New Roman" panose="02020603050405020304" pitchFamily="18" charset="0"/>
              </a:rPr>
              <a:t>,</a:t>
            </a:r>
          </a:p>
          <a:p>
            <a:pPr algn="ctr"/>
            <a:r>
              <a:rPr lang="ru-RU" sz="1600" i="1" dirty="0" smtClean="0">
                <a:latin typeface="Times New Roman" panose="02020603050405020304" pitchFamily="18" charset="0"/>
                <a:cs typeface="Times New Roman" panose="02020603050405020304" pitchFamily="18" charset="0"/>
              </a:rPr>
              <a:t>Любовь</a:t>
            </a:r>
            <a:r>
              <a:rPr lang="ru-RU" sz="1600" i="1" dirty="0">
                <a:latin typeface="Times New Roman" panose="02020603050405020304" pitchFamily="18" charset="0"/>
                <a:cs typeface="Times New Roman" panose="02020603050405020304" pitchFamily="18" charset="0"/>
              </a:rPr>
              <a:t>, мной отданная детям, сильнее делает меня. </a:t>
            </a:r>
            <a:endParaRPr lang="ru-RU" sz="1600" i="1" dirty="0" smtClean="0">
              <a:latin typeface="Times New Roman" panose="02020603050405020304" pitchFamily="18" charset="0"/>
              <a:cs typeface="Times New Roman" panose="02020603050405020304" pitchFamily="18" charset="0"/>
            </a:endParaRPr>
          </a:p>
          <a:p>
            <a:pPr algn="ct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вопрос « Почему я работаю  в детском саду?» я просто отвечу « потому что люблю детей и не мыслю жизни без них.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Я выбрала профессию </a:t>
            </a:r>
            <a:r>
              <a:rPr lang="ru-RU" sz="1600" i="1" dirty="0" smtClean="0">
                <a:latin typeface="Times New Roman" panose="02020603050405020304" pitchFamily="18" charset="0"/>
                <a:cs typeface="Times New Roman" panose="02020603050405020304" pitchFamily="18" charset="0"/>
              </a:rPr>
              <a:t>такую</a:t>
            </a:r>
          </a:p>
          <a:p>
            <a:pPr algn="ctr"/>
            <a:r>
              <a:rPr lang="ru-RU" sz="1600" i="1" dirty="0" smtClean="0">
                <a:latin typeface="Times New Roman" panose="02020603050405020304" pitchFamily="18" charset="0"/>
                <a:cs typeface="Times New Roman" panose="02020603050405020304" pitchFamily="18" charset="0"/>
              </a:rPr>
              <a:t>Что </a:t>
            </a:r>
            <a:r>
              <a:rPr lang="ru-RU" sz="1600" i="1" dirty="0">
                <a:latin typeface="Times New Roman" panose="02020603050405020304" pitchFamily="18" charset="0"/>
                <a:cs typeface="Times New Roman" panose="02020603050405020304" pitchFamily="18" charset="0"/>
              </a:rPr>
              <a:t>лучше мне на свете не </a:t>
            </a:r>
            <a:r>
              <a:rPr lang="ru-RU" sz="1600" i="1" dirty="0" smtClean="0">
                <a:latin typeface="Times New Roman" panose="02020603050405020304" pitchFamily="18" charset="0"/>
                <a:cs typeface="Times New Roman" panose="02020603050405020304" pitchFamily="18" charset="0"/>
              </a:rPr>
              <a:t>найти</a:t>
            </a:r>
          </a:p>
          <a:p>
            <a:pPr algn="ctr"/>
            <a:r>
              <a:rPr lang="ru-RU" sz="1600" i="1" dirty="0" smtClean="0">
                <a:latin typeface="Times New Roman" panose="02020603050405020304" pitchFamily="18" charset="0"/>
                <a:cs typeface="Times New Roman" panose="02020603050405020304" pitchFamily="18" charset="0"/>
              </a:rPr>
              <a:t>И с </a:t>
            </a:r>
            <a:r>
              <a:rPr lang="ru-RU" sz="1600" i="1" dirty="0">
                <a:latin typeface="Times New Roman" panose="02020603050405020304" pitchFamily="18" charset="0"/>
                <a:cs typeface="Times New Roman" panose="02020603050405020304" pitchFamily="18" charset="0"/>
              </a:rPr>
              <a:t>каждым годом </a:t>
            </a:r>
            <a:r>
              <a:rPr lang="ru-RU" sz="1600" i="1" dirty="0" smtClean="0">
                <a:latin typeface="Times New Roman" panose="02020603050405020304" pitchFamily="18" charset="0"/>
                <a:cs typeface="Times New Roman" panose="02020603050405020304" pitchFamily="18" charset="0"/>
              </a:rPr>
              <a:t>убеждаюсь</a:t>
            </a:r>
          </a:p>
          <a:p>
            <a:pPr algn="ctr"/>
            <a:r>
              <a:rPr lang="ru-RU" sz="1600" i="1" dirty="0" smtClean="0">
                <a:latin typeface="Times New Roman" panose="02020603050405020304" pitchFamily="18" charset="0"/>
                <a:cs typeface="Times New Roman" panose="02020603050405020304" pitchFamily="18" charset="0"/>
              </a:rPr>
              <a:t>Что </a:t>
            </a:r>
            <a:r>
              <a:rPr lang="ru-RU" sz="1600" i="1" dirty="0">
                <a:latin typeface="Times New Roman" panose="02020603050405020304" pitchFamily="18" charset="0"/>
                <a:cs typeface="Times New Roman" panose="02020603050405020304" pitchFamily="18" charset="0"/>
              </a:rPr>
              <a:t>я иду по верному пути. </a:t>
            </a:r>
            <a:endParaRPr lang="ru-RU" sz="1600" i="1"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Я </a:t>
            </a:r>
            <a:r>
              <a:rPr lang="ru-RU" sz="1600" dirty="0">
                <a:latin typeface="Times New Roman" panose="02020603050405020304" pitchFamily="18" charset="0"/>
                <a:cs typeface="Times New Roman" panose="02020603050405020304" pitchFamily="18" charset="0"/>
              </a:rPr>
              <a:t>закончу свое эссе словами: «Каким быть должен воспитатель? Конечно, добрым должен быть Любить детей, любить ученье, свою профессию любить Каким быть должен воспитатель? Конечно, щедрым должен быть Всего себя без сожаленья он должен детям подарить!»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1844824" y="179512"/>
            <a:ext cx="2989465" cy="400110"/>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Профессиональная </a:t>
            </a:r>
            <a:r>
              <a:rPr lang="ru-RU" sz="2000" dirty="0">
                <a:latin typeface="Times New Roman" panose="02020603050405020304" pitchFamily="18" charset="0"/>
                <a:cs typeface="Times New Roman" panose="02020603050405020304" pitchFamily="18" charset="0"/>
              </a:rPr>
              <a:t>карта</a:t>
            </a:r>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1619672"/>
            <a:ext cx="6273162" cy="442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32004" y="0"/>
            <a:ext cx="6858000" cy="9247711"/>
          </a:xfrm>
          <a:prstGeom prst="rect">
            <a:avLst/>
          </a:prstGeom>
          <a:noFill/>
        </p:spPr>
      </p:pic>
      <p:sp>
        <p:nvSpPr>
          <p:cNvPr id="4" name="Прямоугольник 3"/>
          <p:cNvSpPr/>
          <p:nvPr/>
        </p:nvSpPr>
        <p:spPr>
          <a:xfrm>
            <a:off x="1484784" y="1"/>
            <a:ext cx="4392488" cy="369332"/>
          </a:xfrm>
          <a:prstGeom prst="rect">
            <a:avLst/>
          </a:prstGeom>
        </p:spPr>
        <p:txBody>
          <a:bodyPr wrap="square">
            <a:spAutoFit/>
          </a:bodyPr>
          <a:lstStyle/>
          <a:p>
            <a:r>
              <a:rPr lang="ru-RU" dirty="0"/>
              <a:t>КУРСЫ ПОВЫШЕНИЯ КВАЛИФИКАКАЦИИ</a:t>
            </a:r>
          </a:p>
        </p:txBody>
      </p:sp>
      <p:pic>
        <p:nvPicPr>
          <p:cNvPr id="614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311"/>
          <a:stretch>
            <a:fillRect/>
          </a:stretch>
        </p:blipFill>
        <p:spPr bwMode="auto">
          <a:xfrm>
            <a:off x="836712" y="395536"/>
            <a:ext cx="5421600" cy="37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2632" b="3918"/>
          <a:stretch>
            <a:fillRect/>
          </a:stretch>
        </p:blipFill>
        <p:spPr bwMode="auto">
          <a:xfrm>
            <a:off x="1052736" y="4283968"/>
            <a:ext cx="554461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764704" y="539552"/>
            <a:ext cx="5400600"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Достижения </a:t>
            </a:r>
            <a:r>
              <a:rPr lang="ru-RU" sz="1400" b="1" dirty="0">
                <a:latin typeface="Times New Roman" panose="02020603050405020304" pitchFamily="18" charset="0"/>
                <a:cs typeface="Times New Roman" panose="02020603050405020304" pitchFamily="18" charset="0"/>
              </a:rPr>
              <a:t>и результаты педагогической </a:t>
            </a:r>
            <a:r>
              <a:rPr lang="ru-RU" sz="1400" b="1" dirty="0" smtClean="0">
                <a:latin typeface="Times New Roman" panose="02020603050405020304" pitchFamily="18" charset="0"/>
                <a:cs typeface="Times New Roman" panose="02020603050405020304" pitchFamily="18" charset="0"/>
              </a:rPr>
              <a:t>деятельности</a:t>
            </a:r>
          </a:p>
          <a:p>
            <a:pPr algn="ctr"/>
            <a:r>
              <a:rPr lang="ru-RU" sz="1400" b="1" dirty="0" smtClean="0">
                <a:latin typeface="Times New Roman" panose="02020603050405020304" pitchFamily="18" charset="0"/>
                <a:cs typeface="Times New Roman" panose="02020603050405020304" pitchFamily="18" charset="0"/>
              </a:rPr>
              <a:t>Награды</a:t>
            </a:r>
            <a:endParaRPr lang="ru-RU" sz="1400" b="1" dirty="0">
              <a:latin typeface="Times New Roman" panose="02020603050405020304" pitchFamily="18" charset="0"/>
              <a:cs typeface="Times New Roman" panose="02020603050405020304" pitchFamily="18" charset="0"/>
            </a:endParaRPr>
          </a:p>
        </p:txBody>
      </p:sp>
      <p:pic>
        <p:nvPicPr>
          <p:cNvPr id="33793" name="Picture 1" descr="d:\Users\user\Desktop\НАИДА КОНКУРС\003.jpg"/>
          <p:cNvPicPr>
            <a:picLocks noChangeAspect="1" noChangeArrowheads="1"/>
          </p:cNvPicPr>
          <p:nvPr/>
        </p:nvPicPr>
        <p:blipFill>
          <a:blip r:embed="rId3" cstate="print"/>
          <a:srcRect/>
          <a:stretch>
            <a:fillRect/>
          </a:stretch>
        </p:blipFill>
        <p:spPr bwMode="auto">
          <a:xfrm>
            <a:off x="332656" y="1259632"/>
            <a:ext cx="3384376" cy="4759234"/>
          </a:xfrm>
          <a:prstGeom prst="rect">
            <a:avLst/>
          </a:prstGeom>
          <a:noFill/>
        </p:spPr>
      </p:pic>
      <p:pic>
        <p:nvPicPr>
          <p:cNvPr id="33794" name="Picture 2" descr="d:\Users\user\Desktop\НАИДА КОНКУРС\002.jpg"/>
          <p:cNvPicPr>
            <a:picLocks noChangeAspect="1" noChangeArrowheads="1"/>
          </p:cNvPicPr>
          <p:nvPr/>
        </p:nvPicPr>
        <p:blipFill>
          <a:blip r:embed="rId4" cstate="print"/>
          <a:srcRect/>
          <a:stretch>
            <a:fillRect/>
          </a:stretch>
        </p:blipFill>
        <p:spPr bwMode="auto">
          <a:xfrm>
            <a:off x="3356992" y="4364091"/>
            <a:ext cx="3312267" cy="456251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482" name="Picture 2" descr="https://img0.liveinternet.ru/images/attach/c/8/104/805/104805112_5111852_Gigiena11.png"/>
          <p:cNvPicPr>
            <a:picLocks noChangeAspect="1" noChangeArrowheads="1"/>
          </p:cNvPicPr>
          <p:nvPr/>
        </p:nvPicPr>
        <p:blipFill>
          <a:blip r:embed="rId2" cstate="email"/>
          <a:srcRect/>
          <a:stretch>
            <a:fillRect/>
          </a:stretch>
        </p:blipFill>
        <p:spPr bwMode="auto">
          <a:xfrm>
            <a:off x="0" y="0"/>
            <a:ext cx="6858000" cy="9144000"/>
          </a:xfrm>
          <a:prstGeom prst="rect">
            <a:avLst/>
          </a:prstGeom>
          <a:noFill/>
        </p:spPr>
      </p:pic>
      <p:sp>
        <p:nvSpPr>
          <p:cNvPr id="3" name="Прямоугольник 2"/>
          <p:cNvSpPr/>
          <p:nvPr/>
        </p:nvSpPr>
        <p:spPr>
          <a:xfrm>
            <a:off x="764704" y="539552"/>
            <a:ext cx="5400600"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Достижения </a:t>
            </a:r>
            <a:r>
              <a:rPr lang="ru-RU" sz="1400" b="1" dirty="0">
                <a:latin typeface="Times New Roman" panose="02020603050405020304" pitchFamily="18" charset="0"/>
                <a:cs typeface="Times New Roman" panose="02020603050405020304" pitchFamily="18" charset="0"/>
              </a:rPr>
              <a:t>и результаты педагогической </a:t>
            </a:r>
            <a:r>
              <a:rPr lang="ru-RU" sz="1400" b="1" dirty="0" smtClean="0">
                <a:latin typeface="Times New Roman" panose="02020603050405020304" pitchFamily="18" charset="0"/>
                <a:cs typeface="Times New Roman" panose="02020603050405020304" pitchFamily="18" charset="0"/>
              </a:rPr>
              <a:t>деятельности</a:t>
            </a:r>
          </a:p>
          <a:p>
            <a:pPr algn="ctr"/>
            <a:r>
              <a:rPr lang="ru-RU" sz="1400" b="1" dirty="0" smtClean="0">
                <a:latin typeface="Times New Roman" panose="02020603050405020304" pitchFamily="18" charset="0"/>
                <a:cs typeface="Times New Roman" panose="02020603050405020304" pitchFamily="18" charset="0"/>
              </a:rPr>
              <a:t>Награды</a:t>
            </a:r>
            <a:endParaRPr lang="ru-RU" sz="1400" b="1" dirty="0">
              <a:latin typeface="Times New Roman" panose="02020603050405020304" pitchFamily="18" charset="0"/>
              <a:cs typeface="Times New Roman" panose="02020603050405020304" pitchFamily="18" charset="0"/>
            </a:endParaRPr>
          </a:p>
        </p:txBody>
      </p:sp>
      <p:pic>
        <p:nvPicPr>
          <p:cNvPr id="55298" name="Picture 2" descr="d:\Users\user\Desktop\НАИДА КОНКУРС\001.jpg"/>
          <p:cNvPicPr>
            <a:picLocks noChangeAspect="1" noChangeArrowheads="1"/>
          </p:cNvPicPr>
          <p:nvPr/>
        </p:nvPicPr>
        <p:blipFill>
          <a:blip r:embed="rId3" cstate="print"/>
          <a:srcRect r="3439" b="3311"/>
          <a:stretch>
            <a:fillRect/>
          </a:stretch>
        </p:blipFill>
        <p:spPr bwMode="auto">
          <a:xfrm>
            <a:off x="692696" y="1187624"/>
            <a:ext cx="3240360" cy="4461366"/>
          </a:xfrm>
          <a:prstGeom prst="rect">
            <a:avLst/>
          </a:prstGeom>
          <a:noFill/>
        </p:spPr>
      </p:pic>
      <p:pic>
        <p:nvPicPr>
          <p:cNvPr id="55299" name="Picture 3" descr="d:\Users\user\Desktop\НАИДА КОНКУРС\004.jpg"/>
          <p:cNvPicPr>
            <a:picLocks noChangeAspect="1" noChangeArrowheads="1"/>
          </p:cNvPicPr>
          <p:nvPr/>
        </p:nvPicPr>
        <p:blipFill>
          <a:blip r:embed="rId4" cstate="print"/>
          <a:srcRect/>
          <a:stretch>
            <a:fillRect/>
          </a:stretch>
        </p:blipFill>
        <p:spPr bwMode="auto">
          <a:xfrm>
            <a:off x="3501008" y="4572000"/>
            <a:ext cx="3089077" cy="437112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5491</TotalTime>
  <Words>1294</Words>
  <Application>Microsoft Office PowerPoint</Application>
  <PresentationFormat>Экран (4:3)</PresentationFormat>
  <Paragraphs>223</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 МУНИЦИПАЛЬНОЕ БЮДЖЕТНОЕ ДОШКОЛЬНОЕ ОБРАЗОВАТЕЛЬНОЕ УЧРЕЖДЕНИЕ  городского округа «город Дербент» «Детский сад №10 «Дюймовочка»» </vt:lpstr>
      <vt:lpstr>Общие сведения</vt:lpstr>
      <vt:lpstr>Презентация PowerPoint</vt:lpstr>
      <vt:lpstr>ЭССЕ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Самообразование</vt:lpstr>
      <vt:lpstr>Участие в жизни детского сада</vt:lpstr>
      <vt:lpstr>Презентация PowerPoint</vt:lpstr>
      <vt:lpstr>Презентация PowerPoint</vt:lpstr>
      <vt:lpstr>Основные задачи и направления работы</vt:lpstr>
      <vt:lpstr> Формы организации работы: </vt:lpstr>
      <vt:lpstr>Презентация PowerPoint</vt:lpstr>
      <vt:lpstr>Используемые современные образовательные технологии</vt:lpstr>
      <vt:lpstr>Презентация PowerPoint</vt:lpstr>
      <vt:lpstr>Презентация PowerPoint</vt:lpstr>
      <vt:lpstr>Презентация PowerPoint</vt:lpstr>
      <vt:lpstr>Презентация PowerPoint</vt:lpstr>
      <vt:lpstr>План по познавательно-исследовательской деятельности в старшей группе</vt:lpstr>
      <vt:lpstr>План по познавательно-исследовательской деятельности в старшей группе (продолжение)</vt:lpstr>
      <vt:lpstr>План по познавательно-исследовательской деятельности в первой младшей группе (продолжение)</vt:lpstr>
      <vt:lpstr>План по познавательно-исследовательской деятельности в старшей группе (продолжение)</vt:lpstr>
      <vt:lpstr>Анкета для родителей  Уважаемые родители!  Нам важно знать ваше отношение к познавательно-исследовательской деятельности детей. Подчеркните один из вариантов ответов или ответьте на предложенный вопрос.  1. Часто ли Ваш ребенок задает вопросы?  (Да / Нет / Никогда)  2. Как Вы на них реагируете? а) стараюсь доступно рассказать ребенку все, что знаю;  б) отвечаю первое, что приходит в голову;  в) говорю, что у меня нет времени.    3. В чем проявляется исследовательская активность Вашего ребенка?  а) предпочитает самостоятельно исследовать окружающие его предметы;  б) любит узнавать новое из разных источников (просмотр телевизионных передач, чтение детских энциклопедий, рассказы взрослых).  в) редко проявляет исследовательскую активность.   4. С какими предметами и материалами любит экспериментировать Ваш ребенок?      5. Как Вы думаете, нужно ли проводить элементарные опыты или занятия по экспериментированию в детском саду?  ДА НЕТ (нужное подчеркнуть)    6. Как вы поддерживаете интерес ребенка к экспериментированию?      7. Нужна ли Вам консультационная помощь по организации детского экспериментирования в домашних условиях? ДА НЕТ (нужное подчеркнуть).      Благодарим Вас за сотрудничество! </vt:lpstr>
      <vt:lpstr>Экспериментирование с водой </vt:lpstr>
      <vt:lpstr>Презентация PowerPoint</vt:lpstr>
      <vt:lpstr>Презентация PowerPoint</vt:lpstr>
      <vt:lpstr>Презентация PowerPoint</vt:lpstr>
      <vt:lpstr>Фотогалерея</vt:lpstr>
      <vt:lpstr>Презентация PowerPoint</vt:lpstr>
      <vt:lpstr>Презентация PowerPoint</vt:lpstr>
      <vt:lpstr>Презентация PowerPoint</vt:lpstr>
      <vt:lpstr>Фотогалерея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центр развития ребенка детский сад №23 г.Орла</dc:title>
  <dc:creator>Admin</dc:creator>
  <cp:lastModifiedBy>Интизар</cp:lastModifiedBy>
  <cp:revision>121</cp:revision>
  <dcterms:created xsi:type="dcterms:W3CDTF">2019-05-02T06:49:16Z</dcterms:created>
  <dcterms:modified xsi:type="dcterms:W3CDTF">2021-12-16T17:34:57Z</dcterms:modified>
</cp:coreProperties>
</file>